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2088" cy="10689336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377" y="2130425"/>
            <a:ext cx="1036294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754" y="3886200"/>
            <a:ext cx="8534186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59" y="4406900"/>
            <a:ext cx="1036294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59" y="2906713"/>
            <a:ext cx="1036294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84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444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535113"/>
            <a:ext cx="538678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84" y="2174875"/>
            <a:ext cx="538678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211" y="1535113"/>
            <a:ext cx="538889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211" y="2174875"/>
            <a:ext cx="538889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84" y="273050"/>
            <a:ext cx="401098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614" y="273050"/>
            <a:ext cx="681549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84" y="1435100"/>
            <a:ext cx="401098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657" y="4800600"/>
            <a:ext cx="7315016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657" y="612775"/>
            <a:ext cx="7315016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657" y="5367338"/>
            <a:ext cx="7315016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58" y="0"/>
            <a:ext cx="14629667" cy="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978" y="274638"/>
            <a:ext cx="2743131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84" y="274638"/>
            <a:ext cx="8026199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84" y="274638"/>
            <a:ext cx="1097252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600200"/>
            <a:ext cx="1097252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84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495" y="6356350"/>
            <a:ext cx="38607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381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creativecommons.org/licenses/by/4.0/deed.ja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grade band"/>
          <p:cNvSpPr/>
          <p:nvPr/>
        </p:nvSpPr>
        <p:spPr>
          <a:xfrm>
            <a:off x="411479" y="292608"/>
            <a:ext cx="6739127" cy="960120"/>
          </a:xfrm>
          <a:prstGeom prst="roundRect">
            <a:avLst>
              <a:gd name="adj" fmla="val 12000"/>
            </a:avLst>
          </a:prstGeom>
          <a:solidFill>
            <a:srgbClr val="D5D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1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2026年10月21日のこと（高等学校　情報Ⅰ）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6464807" cy="7315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ワークシート　修正版の公開まで、あと1時間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7160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　　年　　組　　番　名前（　　　　　　　　　　　　　　）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1783080"/>
            <a:ext cx="6464808" cy="0"/>
          </a:xfrm>
          <a:prstGeom prst="line">
            <a:avLst/>
          </a:prstGeom>
          <a:ln w="12700">
            <a:solidFill>
              <a:srgbClr val="1111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CC BY" descr="cc-by-88x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030967"/>
            <a:ext cx="822960" cy="287934"/>
          </a:xfrm>
          <a:prstGeom prst="rect">
            <a:avLst/>
          </a:prstGeom>
        </p:spPr>
      </p:pic>
      <p:sp>
        <p:nvSpPr>
          <p:cNvPr id="8" name="license"/>
          <p:cNvSpPr txBox="1"/>
          <p:nvPr/>
        </p:nvSpPr>
        <p:spPr>
          <a:xfrm>
            <a:off x="1554480" y="10012680"/>
            <a:ext cx="5458967" cy="50292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8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この作品は クリエイティブ・コモンズ 表示 4.0 国際 ライセンスで提供されています。</a:t>
            </a:r>
            <a:br/>
            <a:r>
              <a:rPr sz="8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出典：Data is CITY（teleport.jp/dataiscity/）</a:t>
            </a:r>
          </a:p>
          <a:p>
            <a:pPr algn="l">
              <a:lnSpc>
                <a:spcPct val="115000"/>
              </a:lnSpc>
            </a:pPr>
            <a:r>
              <a:rPr sz="8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  <a:hlinkClick r:id="rId3"/>
              </a:rPr>
              <a:t>https://creativecommons.org/licenses/by/4.0/deed.ja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92024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① 授業のはじめの予想：なぜ首相まで「今夜」と言ったのか（一言）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31520" y="2715768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48640" y="3035808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② 話し合い：21時、あなたはサービスの責任者。止める？ 止めない？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3767328"/>
            <a:ext cx="6464807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（　止める　・　止めない　・　条件つき　）に〇　理由：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3858768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</a:p>
        </p:txBody>
      </p:sp>
      <p:cxnSp>
        <p:nvCxnSpPr>
          <p:cNvPr id="14" name="Connector 13"/>
          <p:cNvCxnSpPr/>
          <p:nvPr/>
        </p:nvCxnSpPr>
        <p:spPr>
          <a:xfrm>
            <a:off x="731520" y="4654296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48640" y="4974336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　判断に必要な情報を 2 つ／利用者に、何を、いつ伝える？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731520" y="5769864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731520" y="6153912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48640" y="6473951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③ 自分がとる行動を一つ（いつ・何を・どう確かめる）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31520" y="7269479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731520" y="7653527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48640" y="7973567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④ 10月21日に何が起きたか（200字。宿題でよい。足りなければ裏に）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" y="8385047"/>
            <a:ext cx="6281927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0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使う言葉：「脆弱性」「修正の公開」「一時停止」。①の予想と比べて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31520" y="9070847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731520" y="9436607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731520" y="9802367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BIZ UDGothic"/>
        <a:ea typeface="BIZ UDGothic"/>
        <a:cs typeface=""/>
        <a:font script="Jpan" typeface="BIZ UDGothic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IZ UDGothic"/>
        <a:ea typeface="BIZ UDGothic"/>
        <a:cs typeface=""/>
        <a:font script="Jpan" typeface="BIZ UDGothic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ワークシート（高等学校 情報Ⅰ）</dc:title>
  <dc:subject>ワークシート</dc:subject>
  <dc:creator>Data is CITY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ja-JP</dc:language>
</cp:coreProperties>
</file>