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2088" cy="10689336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377" y="2130425"/>
            <a:ext cx="1036294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754" y="3886200"/>
            <a:ext cx="8534186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59" y="4406900"/>
            <a:ext cx="1036294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59" y="2906713"/>
            <a:ext cx="1036294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84" y="1600200"/>
            <a:ext cx="538466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444" y="1600200"/>
            <a:ext cx="538466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84" y="1535113"/>
            <a:ext cx="538678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84" y="2174875"/>
            <a:ext cx="538678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211" y="1535113"/>
            <a:ext cx="538889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211" y="2174875"/>
            <a:ext cx="538889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84" y="273050"/>
            <a:ext cx="401098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614" y="273050"/>
            <a:ext cx="681549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84" y="1435100"/>
            <a:ext cx="401098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657" y="4800600"/>
            <a:ext cx="7315016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657" y="612775"/>
            <a:ext cx="7315016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657" y="5367338"/>
            <a:ext cx="7315016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758" y="0"/>
            <a:ext cx="14629667" cy="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978" y="274638"/>
            <a:ext cx="2743131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84" y="274638"/>
            <a:ext cx="8026199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84" y="274638"/>
            <a:ext cx="1097252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84" y="1600200"/>
            <a:ext cx="1097252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584" y="6356350"/>
            <a:ext cx="2844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495" y="6356350"/>
            <a:ext cx="38607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381" y="6356350"/>
            <a:ext cx="2844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creativecommons.org/licenses/by/4.0/deed.ja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grade band"/>
          <p:cNvSpPr/>
          <p:nvPr/>
        </p:nvSpPr>
        <p:spPr>
          <a:xfrm>
            <a:off x="411479" y="292608"/>
            <a:ext cx="6739127" cy="960120"/>
          </a:xfrm>
          <a:prstGeom prst="roundRect">
            <a:avLst>
              <a:gd name="adj" fmla="val 12000"/>
            </a:avLst>
          </a:prstGeom>
          <a:solidFill>
            <a:srgbClr val="FBE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1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2026年10月21日のこと（小学校高学年）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6464807" cy="7315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50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ふり返りシート　インターネットのお店が、次々に閉まった日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371600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　　年　　組　　番　名前（　　　　　　　　　　　　　　）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1783080"/>
            <a:ext cx="6464808" cy="0"/>
          </a:xfrm>
          <a:prstGeom prst="line">
            <a:avLst/>
          </a:prstGeom>
          <a:ln w="12700">
            <a:solidFill>
              <a:srgbClr val="1111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CC BY" descr="cc-by-88x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030967"/>
            <a:ext cx="822960" cy="287934"/>
          </a:xfrm>
          <a:prstGeom prst="rect">
            <a:avLst/>
          </a:prstGeom>
        </p:spPr>
      </p:pic>
      <p:sp>
        <p:nvSpPr>
          <p:cNvPr id="8" name="license"/>
          <p:cNvSpPr txBox="1"/>
          <p:nvPr/>
        </p:nvSpPr>
        <p:spPr>
          <a:xfrm>
            <a:off x="1554480" y="10012680"/>
            <a:ext cx="5458967" cy="50292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850" b="0" lang="ja-JP" altLang="en-US">
                <a:solidFill>
                  <a:srgbClr val="6B6B6B"/>
                </a:solidFill>
                <a:latin typeface="BIZ UDGothic"/>
                <a:ea typeface="BIZ UDGothic"/>
                <a:cs typeface="BIZ UDGothic"/>
              </a:rPr>
              <a:t>この作品は クリエイティブ・コモンズ 表示 4.0 国際 ライセンスで提供されています。</a:t>
            </a:r>
            <a:br/>
            <a:r>
              <a:rPr sz="850" b="0" lang="ja-JP" altLang="en-US">
                <a:solidFill>
                  <a:srgbClr val="6B6B6B"/>
                </a:solidFill>
                <a:latin typeface="BIZ UDGothic"/>
                <a:ea typeface="BIZ UDGothic"/>
                <a:cs typeface="BIZ UDGothic"/>
              </a:rPr>
              <a:t>出典：Data is CITY（teleport.jp/dataiscity/）</a:t>
            </a:r>
          </a:p>
          <a:p>
            <a:pPr algn="l">
              <a:lnSpc>
                <a:spcPct val="115000"/>
              </a:lnSpc>
            </a:pPr>
            <a:r>
              <a:rPr sz="850" b="0" lang="ja-JP" altLang="en-US">
                <a:solidFill>
                  <a:srgbClr val="6B6B6B"/>
                </a:solidFill>
                <a:latin typeface="BIZ UDGothic"/>
                <a:ea typeface="BIZ UDGothic"/>
                <a:cs typeface="BIZ UDGothic"/>
                <a:hlinkClick r:id="rId3"/>
              </a:rPr>
              <a:t>https://creativecommons.org/licenses/by/4.0/deed.ja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920240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① 2026年10月21日に、何が起きた？（短く）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331720"/>
            <a:ext cx="6281927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050" b="0" lang="ja-JP" altLang="en-US">
                <a:solidFill>
                  <a:srgbClr val="6B6B6B"/>
                </a:solidFill>
                <a:latin typeface="BIZ UDGothic"/>
                <a:ea typeface="BIZ UDGothic"/>
                <a:cs typeface="BIZ UDGothic"/>
              </a:rPr>
              <a:t>ヒント：「弱いところ」「直す」「止めた」のうち、二つを使ってみよう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31520" y="3035808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731520" y="3419856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731520" y="3803904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48640" y="4123944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② 自分にできることを、一つえらぼう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77240" y="4919472"/>
            <a:ext cx="182880" cy="182880"/>
          </a:xfrm>
          <a:prstGeom prst="rect">
            <a:avLst/>
          </a:prstGeom>
          <a:solidFill>
            <a:srgbClr val="FFFFFF"/>
          </a:solidFill>
          <a:ln w="12700">
            <a:solidFill>
              <a:srgbClr val="1111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97280" y="4855464"/>
            <a:ext cx="5916168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アップデートは後回しにしない（押す前に、おうちの人に見せる）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77240" y="5248656"/>
            <a:ext cx="182880" cy="182880"/>
          </a:xfrm>
          <a:prstGeom prst="rect">
            <a:avLst/>
          </a:prstGeom>
          <a:solidFill>
            <a:srgbClr val="FFFFFF"/>
          </a:solidFill>
          <a:ln w="12700">
            <a:solidFill>
              <a:srgbClr val="1111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97280" y="5184648"/>
            <a:ext cx="5916168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知らないリンクやお知らせは、開く前に大人に聞く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77240" y="5577840"/>
            <a:ext cx="182880" cy="182880"/>
          </a:xfrm>
          <a:prstGeom prst="rect">
            <a:avLst/>
          </a:prstGeom>
          <a:solidFill>
            <a:srgbClr val="FFFFFF"/>
          </a:solidFill>
          <a:ln w="12700">
            <a:solidFill>
              <a:srgbClr val="1111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97280" y="5513832"/>
            <a:ext cx="5916168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パスワードは人に教えない・使い回さない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77240" y="5907024"/>
            <a:ext cx="182880" cy="182880"/>
          </a:xfrm>
          <a:prstGeom prst="rect">
            <a:avLst/>
          </a:prstGeom>
          <a:solidFill>
            <a:srgbClr val="FFFFFF"/>
          </a:solidFill>
          <a:ln w="12700">
            <a:solidFill>
              <a:srgbClr val="1111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97280" y="5843016"/>
            <a:ext cx="5916168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そのほか（　　　　　　　　　　　　　　　　　　　　　　）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6217920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　いつ、どうする？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731520" y="7013448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731520" y="7397496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48640" y="7717536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③ 今日の話を聞いて、思ったこと（家で書いてきてもよい）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31520" y="8513064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731520" y="8897112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731520" y="9281160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BIZ UDGothic"/>
        <a:ea typeface="BIZ UDGothic"/>
        <a:cs typeface=""/>
        <a:font script="Jpan" typeface="BIZ UDGothic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IZ UDGothic"/>
        <a:ea typeface="BIZ UDGothic"/>
        <a:cs typeface=""/>
        <a:font script="Jpan" typeface="BIZ UDGothic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ふり返りシート（小学校高学年）</dc:title>
  <dc:subject>ワークシート</dc:subject>
  <dc:creator>Data is CITY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ja-JP</dc:language>
</cp:coreProperties>
</file>