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【時間】1分（出欠・配布の2分のあと。ここまで3分）</a:t>
            </a:r>
          </a:p>
          <a:p>
            <a:pPr algn="l">
              <a:lnSpc>
                <a:spcPct val="115000"/>
              </a:lnSpc>
            </a:pPr>
            <a:r>
              <a:rPr sz="1200" b="0" lang="ja-JP" altLang="en-US">
                <a:solidFill>
                  <a:srgbClr val="111111"/>
                </a:solidFill>
                <a:latin typeface="BIZ UDGothic"/>
                <a:ea typeface="BIZ UDGothic"/>
                <a:cs typeface="BIZ UDGothic"/>
              </a:rPr>
              <a:t>【話すこと】2026年10月21日の夜、日本中のインターネットのサービスが次々と止まりました。原因は PHP というプログラミング言語の「脆弱性」です。今日は、その夜に何が起きて、社会がどう動いたのかを確かめ、最後に自分にできることを決めます。</a:t>
            </a:r>
          </a:p>
          <a:p>
            <a:pPr algn="l">
              <a:lnSpc>
                <a:spcPct val="115000"/>
              </a:lnSpc>
            </a:pPr>
            <a:r>
              <a:rPr sz="1200" b="0" lang="ja-JP" altLang="en-US">
                <a:solidFill>
                  <a:srgbClr val="111111"/>
                </a:solidFill>
                <a:latin typeface="BIZ UDGothic"/>
                <a:ea typeface="BIZ UDGothic"/>
                <a:cs typeface="BIZ UDGothic"/>
              </a:rPr>
              <a:t>【ねらい（先生向け）】(1) 10月21日の出来事を、脆弱性・修正・公開・一時停止の関係で説明できる。(2) 社会のサイバーセキュリティが多くの人の連携で守られていることに気付き、自分の行動を一つ決める。</a:t>
            </a:r>
          </a:p>
          <a:p>
            <a:pPr algn="l">
              <a:lnSpc>
                <a:spcPct val="115000"/>
              </a:lnSpc>
            </a:pPr>
            <a:r>
              <a:rPr sz="1200" b="0" lang="ja-JP" altLang="en-US">
                <a:solidFill>
                  <a:srgbClr val="111111"/>
                </a:solidFill>
                <a:latin typeface="BIZ UDGothic"/>
                <a:ea typeface="BIZ UDGothic"/>
                <a:cs typeface="BIZ UDGothic"/>
              </a:rPr>
              <a:t>【配布】ワークシート（A4 1 枚）</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【時間】3分（ここまで6分）</a:t>
            </a:r>
          </a:p>
          <a:p>
            <a:pPr algn="l">
              <a:lnSpc>
                <a:spcPct val="115000"/>
              </a:lnSpc>
            </a:pPr>
            <a:r>
              <a:rPr sz="1200" b="0" lang="ja-JP" altLang="en-US">
                <a:solidFill>
                  <a:srgbClr val="111111"/>
                </a:solidFill>
                <a:latin typeface="BIZ UDGothic"/>
                <a:ea typeface="BIZ UDGothic"/>
                <a:cs typeface="BIZ UDGothic"/>
              </a:rPr>
              <a:t>【話すこと】10月21日の夜、ゲームや買い物のサイト、銀行のネットサービスなどで、こうした表示が相次ぎました。</a:t>
            </a:r>
          </a:p>
          <a:p>
            <a:pPr algn="l">
              <a:lnSpc>
                <a:spcPct val="115000"/>
              </a:lnSpc>
            </a:pPr>
            <a:r>
              <a:rPr sz="1200" b="0" lang="ja-JP" altLang="en-US">
                <a:solidFill>
                  <a:srgbClr val="111111"/>
                </a:solidFill>
                <a:latin typeface="BIZ UDGothic"/>
                <a:ea typeface="BIZ UDGothic"/>
                <a:cs typeface="BIZ UDGothic"/>
              </a:rPr>
              <a:t>【問い】同じ夜に、ばらばらの会社のサービスが一斉に止まった。何が起きていたと思う？（近くの人と 30 秒）</a:t>
            </a:r>
          </a:p>
          <a:p>
            <a:pPr algn="l">
              <a:lnSpc>
                <a:spcPct val="115000"/>
              </a:lnSpc>
            </a:pPr>
            <a:r>
              <a:rPr sz="1200" b="0" lang="ja-JP" altLang="en-US">
                <a:solidFill>
                  <a:srgbClr val="111111"/>
                </a:solidFill>
                <a:latin typeface="BIZ UDGothic"/>
                <a:ea typeface="BIZ UDGothic"/>
                <a:cs typeface="BIZ UDGothic"/>
              </a:rPr>
              <a:t>【予想される答え】「大規模なサイバー攻撃」「通信障害」「アクセス集中」「同じ会社のサーバーを使っていた」</a:t>
            </a:r>
          </a:p>
          <a:p>
            <a:pPr algn="l">
              <a:lnSpc>
                <a:spcPct val="115000"/>
              </a:lnSpc>
            </a:pPr>
            <a:r>
              <a:rPr sz="1200" b="0" lang="ja-JP" altLang="en-US">
                <a:solidFill>
                  <a:srgbClr val="111111"/>
                </a:solidFill>
                <a:latin typeface="BIZ UDGothic"/>
                <a:ea typeface="BIZ UDGothic"/>
                <a:cs typeface="BIZ UDGothic"/>
              </a:rPr>
              <a:t>【つなぎ】実は、攻撃を受けて止まったのではなく、予防のために自分から止めた会社が多かった。なぜなのかを見ていきます（答えは7・8枚目）。</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【時間】3分（ここまで9分）</a:t>
            </a:r>
          </a:p>
          <a:p>
            <a:pPr algn="l">
              <a:lnSpc>
                <a:spcPct val="115000"/>
              </a:lnSpc>
            </a:pPr>
            <a:r>
              <a:rPr sz="1200" b="0" lang="ja-JP" altLang="en-US">
                <a:solidFill>
                  <a:srgbClr val="111111"/>
                </a:solidFill>
                <a:latin typeface="BIZ UDGothic"/>
                <a:ea typeface="BIZ UDGothic"/>
                <a:cs typeface="BIZ UDGothic"/>
              </a:rPr>
              <a:t>【話すこと】午後、国家サイバー統括室（国のサイバーセキュリティの司令塔）が X で「深夜に出る修正を、できるだけ早く適用できるよう準備を」と呼びかけました。夜8時ごろから多くのサービスが一時停止に入り、21時55分に首相が X で呼びかけ、23時に PHP の修正版が公開されました。公開は、もともとの予定より1日早められました。その日の未明（日本時間）に、脆弱性の番号などがネットに漏れたためです。</a:t>
            </a:r>
          </a:p>
          <a:p>
            <a:pPr algn="l">
              <a:lnSpc>
                <a:spcPct val="115000"/>
              </a:lnSpc>
            </a:pPr>
            <a:r>
              <a:rPr sz="1200" b="0" lang="ja-JP" altLang="en-US">
                <a:solidFill>
                  <a:srgbClr val="111111"/>
                </a:solidFill>
                <a:latin typeface="BIZ UDGothic"/>
                <a:ea typeface="BIZ UDGothic"/>
                <a:cs typeface="BIZ UDGothic"/>
              </a:rPr>
              <a:t>【時間があれば】なぜ「修正が出る前」から止める会社があったのだろう？（「出たらすぐ当てる準備」「その前に攻撃されるかもしれない」）</a:t>
            </a:r>
          </a:p>
          <a:p>
            <a:pPr algn="l">
              <a:lnSpc>
                <a:spcPct val="115000"/>
              </a:lnSpc>
            </a:pPr>
            <a:r>
              <a:rPr sz="1200" b="0" lang="ja-JP" altLang="en-US">
                <a:solidFill>
                  <a:srgbClr val="111111"/>
                </a:solidFill>
                <a:latin typeface="BIZ UDGothic"/>
                <a:ea typeface="BIZ UDGothic"/>
                <a:cs typeface="BIZ UDGothic"/>
              </a:rPr>
              <a:t>【補足（先生向け）】修正版の公開は 14:00 UTC＝日本時間 23:00。本来は10月22日の予定。漏れたのは 10月20日 15:00 UTC ごろ＝日本時間 21日 0時ごろ（The PHP Foundation）。昼過ぎから止めた所もある（BASE は予告より早めて15時50分から、コドモン）。</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【時間】1分（ここまで10分）　短く。サービス名は1〜2個だけ</a:t>
            </a:r>
          </a:p>
          <a:p>
            <a:pPr algn="l">
              <a:lnSpc>
                <a:spcPct val="115000"/>
              </a:lnSpc>
            </a:pPr>
            <a:r>
              <a:rPr sz="1200" b="0" lang="ja-JP" altLang="en-US">
                <a:solidFill>
                  <a:srgbClr val="111111"/>
                </a:solidFill>
                <a:latin typeface="BIZ UDGothic"/>
                <a:ea typeface="BIZ UDGothic"/>
                <a:cs typeface="BIZ UDGothic"/>
              </a:rPr>
              <a:t>【話すこと】報道された例です。銀行のネットバンキング（静岡銀行）、ネットショップの BASE、ゲームのウマ娘、グランブルーファンタジー、Shadowverse、保育施設と保護者の連絡に使われるコドモン、pixiv やニコニコ、財務省のサイトの一部など。業種も会社もばらばらです。共通点は、PHP を使っていた（または、使っているかを確かめる必要があった）こと。</a:t>
            </a:r>
          </a:p>
          <a:p>
            <a:pPr algn="l">
              <a:lnSpc>
                <a:spcPct val="115000"/>
              </a:lnSpc>
            </a:pPr>
            <a:r>
              <a:rPr sz="1200" b="0" lang="ja-JP" altLang="en-US">
                <a:solidFill>
                  <a:srgbClr val="111111"/>
                </a:solidFill>
                <a:latin typeface="BIZ UDGothic"/>
                <a:ea typeface="BIZ UDGothic"/>
                <a:cs typeface="BIZ UDGothic"/>
              </a:rPr>
              <a:t>【補足（先生向け）】会社のロゴや画面の写真は使っていない。サービス名は口頭で補う（この欄を見ながらでよい）。</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【時間】3分（ここまで13分）</a:t>
            </a:r>
          </a:p>
          <a:p>
            <a:pPr algn="l">
              <a:lnSpc>
                <a:spcPct val="115000"/>
              </a:lnSpc>
            </a:pPr>
            <a:r>
              <a:rPr sz="1200" b="0" lang="ja-JP" altLang="en-US">
                <a:solidFill>
                  <a:srgbClr val="111111"/>
                </a:solidFill>
                <a:latin typeface="BIZ UDGothic"/>
                <a:ea typeface="BIZ UDGothic"/>
                <a:cs typeface="BIZ UDGothic"/>
              </a:rPr>
              <a:t>【話すこと】ウェブサイトを見るとき、私たちの端末（スマホ・タブレット・PC）は、サーバーにお願いを送り、サーバーが答えを作って返します。PHP は、このサーバー側で答えを作るためによく使われる言語です。サーバー側で使っている言語が分かるウェブサイトのうち、69.2% が PHP です（W3Techs）。「ネットの7割」ではないことに注意。</a:t>
            </a:r>
          </a:p>
          <a:p>
            <a:pPr algn="l">
              <a:lnSpc>
                <a:spcPct val="115000"/>
              </a:lnSpc>
            </a:pPr>
            <a:r>
              <a:rPr sz="1200" b="0" lang="ja-JP" altLang="en-US">
                <a:solidFill>
                  <a:srgbClr val="111111"/>
                </a:solidFill>
                <a:latin typeface="BIZ UDGothic"/>
                <a:ea typeface="BIZ UDGothic"/>
                <a:cs typeface="BIZ UDGothic"/>
              </a:rPr>
              <a:t>【問い】技術の授業で学んだ「情報通信ネットワーク」の仕組みでいうと、PHP はどこで動いている？（「サーバー」）</a:t>
            </a:r>
          </a:p>
          <a:p>
            <a:pPr algn="l">
              <a:lnSpc>
                <a:spcPct val="115000"/>
              </a:lnSpc>
            </a:pPr>
            <a:r>
              <a:rPr sz="1200" b="0" lang="ja-JP" altLang="en-US">
                <a:solidFill>
                  <a:srgbClr val="111111"/>
                </a:solidFill>
                <a:latin typeface="BIZ UDGothic"/>
                <a:ea typeface="BIZ UDGothic"/>
                <a:cs typeface="BIZ UDGothic"/>
              </a:rPr>
              <a:t>【大事な区別】今回直す必要があったのは、サーバーの側。ウェブサイトを見るだけの人が、自分のスマホで PHP を更新する必要はない（ギズモード・ジャパン 2026-10-22 の解説も同じ）。</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【時間】3分（ここまで16分）</a:t>
            </a:r>
          </a:p>
          <a:p>
            <a:pPr algn="l">
              <a:lnSpc>
                <a:spcPct val="115000"/>
              </a:lnSpc>
            </a:pPr>
            <a:r>
              <a:rPr sz="1200" b="0" lang="ja-JP" altLang="en-US">
                <a:solidFill>
                  <a:srgbClr val="111111"/>
                </a:solidFill>
                <a:latin typeface="BIZ UDGothic"/>
                <a:ea typeface="BIZ UDGothic"/>
                <a:cs typeface="BIZ UDGothic"/>
              </a:rPr>
              <a:t>【話すこと】脆弱性とは、プログラムの設計や作りの欠陥によって生まれる、セキュリティ上の弱点のことです。今回 PHP に見つかったのは 2 件。どちらも、ログイン（認証）なしで、外から、サーバーの上で好きなプログラムを動かされるおそれがありました。深刻さを表す点数（CVSS）は、2 件とも 10 点満点で 9.2。最も重い「緊急」の段階です。</a:t>
            </a:r>
          </a:p>
          <a:p>
            <a:pPr algn="l">
              <a:lnSpc>
                <a:spcPct val="115000"/>
              </a:lnSpc>
            </a:pPr>
            <a:r>
              <a:rPr sz="1200" b="0" lang="ja-JP" altLang="en-US">
                <a:solidFill>
                  <a:srgbClr val="111111"/>
                </a:solidFill>
                <a:latin typeface="BIZ UDGothic"/>
                <a:ea typeface="BIZ UDGothic"/>
                <a:cs typeface="BIZ UDGothic"/>
              </a:rPr>
              <a:t>【たとえ】多くのお店が同じ種類の鍵を使っていて、その鍵の作りに、合い鍵なしで開けられる弱点が見つかった。誰かの「かけ忘れ」ではなく、鍵そのものの問題。</a:t>
            </a:r>
          </a:p>
          <a:p>
            <a:pPr algn="l">
              <a:lnSpc>
                <a:spcPct val="115000"/>
              </a:lnSpc>
            </a:pPr>
            <a:r>
              <a:rPr sz="1200" b="0" lang="ja-JP" altLang="en-US">
                <a:solidFill>
                  <a:srgbClr val="111111"/>
                </a:solidFill>
                <a:latin typeface="BIZ UDGothic"/>
                <a:ea typeface="BIZ UDGothic"/>
                <a:cs typeface="BIZ UDGothic"/>
              </a:rPr>
              <a:t>【時間があれば】サーバーで勝手にプログラムを動かされたら、何が起きる？（「個人情報が盗まれる」「ページを書きかえられる」「ほかへの攻撃に使われる」）</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【時間】4分（ここまで20分）　近くの人と30秒は必ずやる</a:t>
            </a:r>
          </a:p>
          <a:p>
            <a:pPr algn="l">
              <a:lnSpc>
                <a:spcPct val="115000"/>
              </a:lnSpc>
            </a:pPr>
            <a:r>
              <a:rPr sz="1200" b="0" lang="ja-JP" altLang="en-US">
                <a:solidFill>
                  <a:srgbClr val="111111"/>
                </a:solidFill>
                <a:latin typeface="BIZ UDGothic"/>
                <a:ea typeface="BIZ UDGothic"/>
                <a:cs typeface="BIZ UDGothic"/>
              </a:rPr>
              <a:t>【話すこと】修正版が公開されると、直す前と直した後のプログラムを見比べられます。違いを見れば「どこが弱かったのか」が分かります。攻撃する側もそれを見ます。今回は、公開から数時間のうちに、弱点をつく攻撃のプログラムが次々と出回りました（AWS）。</a:t>
            </a:r>
          </a:p>
          <a:p>
            <a:pPr algn="l">
              <a:lnSpc>
                <a:spcPct val="115000"/>
              </a:lnSpc>
            </a:pPr>
            <a:r>
              <a:rPr sz="1200" b="0" lang="ja-JP" altLang="en-US">
                <a:solidFill>
                  <a:srgbClr val="111111"/>
                </a:solidFill>
                <a:latin typeface="BIZ UDGothic"/>
                <a:ea typeface="BIZ UDGothic"/>
                <a:cs typeface="BIZ UDGothic"/>
              </a:rPr>
              <a:t>【近くの人と30秒（必ず）】それなら、修正を公開しなければいいのでは？</a:t>
            </a:r>
          </a:p>
          <a:p>
            <a:pPr algn="l">
              <a:lnSpc>
                <a:spcPct val="115000"/>
              </a:lnSpc>
            </a:pPr>
            <a:r>
              <a:rPr sz="1200" b="0" lang="ja-JP" altLang="en-US">
                <a:solidFill>
                  <a:srgbClr val="111111"/>
                </a:solidFill>
                <a:latin typeface="BIZ UDGothic"/>
                <a:ea typeface="BIZ UDGothic"/>
                <a:cs typeface="BIZ UDGothic"/>
              </a:rPr>
              <a:t>【予想される答え】「公開しないと、使っている人が直せない」「どうせいつか見つかる」「公開しないほうが安全」（ここでは正解を言わず、次の枚で答え合わせ）</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【時間】2分（ここまで22分）</a:t>
            </a:r>
          </a:p>
          <a:p>
            <a:pPr algn="l">
              <a:lnSpc>
                <a:spcPct val="115000"/>
              </a:lnSpc>
            </a:pPr>
            <a:r>
              <a:rPr sz="1200" b="0" lang="ja-JP" altLang="en-US">
                <a:solidFill>
                  <a:srgbClr val="111111"/>
                </a:solidFill>
                <a:latin typeface="BIZ UDGothic"/>
                <a:ea typeface="BIZ UDGothic"/>
                <a:cs typeface="BIZ UDGothic"/>
              </a:rPr>
              <a:t>【話すこと】修正を公開しないと、世界中でサーバーを動かしている守る側が直せません。だから「公開して、すぐ当てる」。公開から当てるまでの時間が短いほど安全です。</a:t>
            </a:r>
          </a:p>
          <a:p>
            <a:pPr algn="l">
              <a:lnSpc>
                <a:spcPct val="115000"/>
              </a:lnSpc>
            </a:pPr>
            <a:r>
              <a:rPr sz="1200" b="0" lang="ja-JP" altLang="en-US">
                <a:solidFill>
                  <a:srgbClr val="111111"/>
                </a:solidFill>
                <a:latin typeface="BIZ UDGothic"/>
                <a:ea typeface="BIZ UDGothic"/>
                <a:cs typeface="BIZ UDGothic"/>
              </a:rPr>
              <a:t>今回は、公開の前に番号などの情報が漏れたので、公開が1日早まりました（The PHP Foundation）。また AWS は、公開の4日前に、自社のおとりのサーバーで、この弱点をねらう試みを見つけていました。</a:t>
            </a:r>
          </a:p>
          <a:p>
            <a:pPr algn="l">
              <a:lnSpc>
                <a:spcPct val="115000"/>
              </a:lnSpc>
            </a:pPr>
            <a:r>
              <a:rPr sz="1200" b="0" lang="ja-JP" altLang="en-US">
                <a:solidFill>
                  <a:srgbClr val="111111"/>
                </a:solidFill>
                <a:latin typeface="BIZ UDGothic"/>
                <a:ea typeface="BIZ UDGothic"/>
                <a:cs typeface="BIZ UDGothic"/>
              </a:rPr>
              <a:t>【よく出る質問】「じゃあ、公開前から攻撃されてたの？」→ AWS のおとりのサーバーで「試み」が見つかった、ということ。どの会社が攻撃されたかは分かっていない。だから多くの会社は、予防のために止めて、23時の修正を待った。</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【時間】2分（ここまで24分）</a:t>
            </a:r>
          </a:p>
          <a:p>
            <a:pPr algn="l">
              <a:lnSpc>
                <a:spcPct val="115000"/>
              </a:lnSpc>
            </a:pPr>
            <a:r>
              <a:rPr sz="1200" b="0" lang="ja-JP" altLang="en-US">
                <a:solidFill>
                  <a:srgbClr val="111111"/>
                </a:solidFill>
                <a:latin typeface="BIZ UDGothic"/>
                <a:ea typeface="BIZ UDGothic"/>
                <a:cs typeface="BIZ UDGothic"/>
              </a:rPr>
              <a:t>【話すこと】21時55分ごろ、首相が X でこう呼びかけました（読み上げる）。サイトを運営する人に、PHP を使っているかを確かめ、23時に出る修正をすぐ当てられるよう準備すること、すぐに当てるのが難しければ、ウェブサイトを一時止めることもリスクを下げる手段になる、と伝えました。呼びかけの相手は、サイトの運営者です。</a:t>
            </a:r>
          </a:p>
          <a:p>
            <a:pPr algn="l">
              <a:lnSpc>
                <a:spcPct val="115000"/>
              </a:lnSpc>
            </a:pPr>
            <a:r>
              <a:rPr sz="1200" b="0" lang="ja-JP" altLang="en-US">
                <a:solidFill>
                  <a:srgbClr val="111111"/>
                </a:solidFill>
                <a:latin typeface="BIZ UDGothic"/>
                <a:ea typeface="BIZ UDGothic"/>
                <a:cs typeface="BIZ UDGothic"/>
              </a:rPr>
              <a:t>【注意（先生向け）】投稿は事実として紹介し、政治的な評価はしない。首相の名前と投稿を映すので、管理職に一言伝えておく。</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【時間】9分（ここまで33分）　個人2分（カードを読んで②に書く）→ 班4分 → 発表3分（3班まで。ほかの班は次のまとめで拾う）</a:t>
            </a:r>
          </a:p>
          <a:p>
            <a:pPr algn="l">
              <a:lnSpc>
                <a:spcPct val="115000"/>
              </a:lnSpc>
            </a:pPr>
            <a:r>
              <a:rPr sz="1200" b="0" lang="ja-JP" altLang="en-US">
                <a:solidFill>
                  <a:srgbClr val="111111"/>
                </a:solidFill>
                <a:latin typeface="BIZ UDGothic"/>
                <a:ea typeface="BIZ UDGothic"/>
                <a:cs typeface="BIZ UDGothic"/>
              </a:rPr>
              <a:t>【話すこと】あなたは、たくさんの人が使うネットショップの責任者です。今は 21時。23時に修正が出ます。画面の手がかりカード A〜F を見て、止めるか、止めないか、条件つきか、理由とともに決めてください。どのカードをいちばん重く見たかも書きます。</a:t>
            </a:r>
          </a:p>
          <a:p>
            <a:pPr algn="l">
              <a:lnSpc>
                <a:spcPct val="115000"/>
              </a:lnSpc>
            </a:pPr>
            <a:r>
              <a:rPr sz="1200" b="0" lang="ja-JP" altLang="en-US">
                <a:solidFill>
                  <a:srgbClr val="111111"/>
                </a:solidFill>
                <a:latin typeface="BIZ UDGothic"/>
                <a:ea typeface="BIZ UDGothic"/>
                <a:cs typeface="BIZ UDGothic"/>
              </a:rPr>
              <a:t>【進め方】カードは画面に映すだけ（刷らない）。答え（止めると困ること・止めないと起こりうること）はまだ見せない。A〜D・F は話し合いのための設定、E は実際の出来事。</a:t>
            </a:r>
          </a:p>
          <a:p>
            <a:pPr algn="l">
              <a:lnSpc>
                <a:spcPct val="115000"/>
              </a:lnSpc>
            </a:pPr>
            <a:r>
              <a:rPr sz="1200" b="0" lang="ja-JP" altLang="en-US">
                <a:solidFill>
                  <a:srgbClr val="111111"/>
                </a:solidFill>
                <a:latin typeface="BIZ UDGothic"/>
                <a:ea typeface="BIZ UDGothic"/>
                <a:cs typeface="BIZ UDGothic"/>
              </a:rPr>
              <a:t>【予想される答え】止める派：「D：預かっている情報を守るのが先」「E：国が今夜と言っている」／止めない派：「C：いちばん売れる時間」「B：23時に出たらすぐ当てる」／条件派：「A：注文と会員のページだけ止める」「F：確認の30分だけ止める」</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【時間】2分（ここまで35分）</a:t>
            </a:r>
          </a:p>
          <a:p>
            <a:pPr algn="l">
              <a:lnSpc>
                <a:spcPct val="115000"/>
              </a:lnSpc>
            </a:pPr>
            <a:r>
              <a:rPr sz="1200" b="0" lang="ja-JP" altLang="en-US">
                <a:solidFill>
                  <a:srgbClr val="111111"/>
                </a:solidFill>
                <a:latin typeface="BIZ UDGothic"/>
                <a:ea typeface="BIZ UDGothic"/>
                <a:cs typeface="BIZ UDGothic"/>
              </a:rPr>
              <a:t>【話すこと】発表を受けて、止めると困ること、止めないと起こりうることを並べます。どちらを選ぶかは、その会社の事情で変わります。ここでは結論を言いません。</a:t>
            </a:r>
          </a:p>
          <a:p>
            <a:pPr algn="l">
              <a:lnSpc>
                <a:spcPct val="115000"/>
              </a:lnSpc>
            </a:pPr>
            <a:r>
              <a:rPr sz="1200" b="0" lang="ja-JP" altLang="en-US">
                <a:solidFill>
                  <a:srgbClr val="111111"/>
                </a:solidFill>
                <a:latin typeface="BIZ UDGothic"/>
                <a:ea typeface="BIZ UDGothic"/>
                <a:cs typeface="BIZ UDGothic"/>
              </a:rPr>
              <a:t>事実として：国家サイバー統括室は、修正をすぐ当てるのが難しい場合は、一時停止も「リスクを低減させるための有効策の一つと考えられます」と案内し、IPA も、危険性が高い場合は外からのアクセスの遮断やサービスの停止の検討を挙げていました。実際に止めた会社も多く報道されました。</a:t>
            </a:r>
          </a:p>
          <a:p>
            <a:pPr algn="l">
              <a:lnSpc>
                <a:spcPct val="115000"/>
              </a:lnSpc>
            </a:pPr>
            <a:r>
              <a:rPr sz="1200" b="0" lang="ja-JP" altLang="en-US">
                <a:solidFill>
                  <a:srgbClr val="111111"/>
                </a:solidFill>
                <a:latin typeface="BIZ UDGothic"/>
                <a:ea typeface="BIZ UDGothic"/>
                <a:cs typeface="BIZ UDGothic"/>
              </a:rPr>
              <a:t>大事なのは、判断に要る情報（どこで PHP が動いているか、外から届くか、誰が決めるか）を、その夜にすぐ集められるかどうか。ふだんから持っておくことも、守りの一部です。</a:t>
            </a:r>
          </a:p>
          <a:p>
            <a:pPr algn="l">
              <a:lnSpc>
                <a:spcPct val="115000"/>
              </a:lnSpc>
            </a:pPr>
            <a:r>
              <a:rPr sz="1200" b="0" lang="ja-JP" altLang="en-US">
                <a:solidFill>
                  <a:srgbClr val="111111"/>
                </a:solidFill>
                <a:latin typeface="BIZ UDGothic"/>
                <a:ea typeface="BIZ UDGothic"/>
                <a:cs typeface="BIZ UDGothic"/>
              </a:rPr>
              <a:t>【板書例】左「止めると困ること」、右「止めないと起こりうること」、下「判断に必要な情報」。</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【時間】2分（ここまで37分）</a:t>
            </a:r>
          </a:p>
          <a:p>
            <a:pPr algn="l">
              <a:lnSpc>
                <a:spcPct val="115000"/>
              </a:lnSpc>
            </a:pPr>
            <a:r>
              <a:rPr sz="1200" b="0" lang="ja-JP" altLang="en-US">
                <a:solidFill>
                  <a:srgbClr val="111111"/>
                </a:solidFill>
                <a:latin typeface="BIZ UDGothic"/>
                <a:ea typeface="BIZ UDGothic"/>
                <a:cs typeface="BIZ UDGothic"/>
              </a:rPr>
              <a:t>【話すこと】弱点を見つけて PHP に知らせたのは、セキュリティの研究者や会社です（8月に報告）。PHP の開発者が修正を作り、国（国家サイバー統括室、IPA）は情報を広め、会社の担当者は夜中に更新し、必要ならサービスを止めた。利用者は、止まったことを受け止めた。今回は公開の前に情報が漏れて、ふだんの手順が崩れかけましたが、それでも多くの組織がその夜のうちに動きました。</a:t>
            </a:r>
          </a:p>
          <a:p>
            <a:pPr algn="l">
              <a:lnSpc>
                <a:spcPct val="115000"/>
              </a:lnSpc>
            </a:pPr>
            <a:r>
              <a:rPr sz="1200" b="0" lang="ja-JP" altLang="en-US">
                <a:solidFill>
                  <a:srgbClr val="111111"/>
                </a:solidFill>
                <a:latin typeface="BIZ UDGothic"/>
                <a:ea typeface="BIZ UDGothic"/>
                <a:cs typeface="BIZ UDGothic"/>
              </a:rPr>
              <a:t>【よく出る質問】「報告した側の会社が、動画を誤って公開したのでは？」→ そのとおり（The PHP Foundation）。報告がなければ直せなかったが、同じ側のミスで手順が崩れかけた。人の仕事にはミスがある。だから、漏れても動けるように、ふだんの準備と連携が要る。</a:t>
            </a:r>
          </a:p>
          <a:p>
            <a:pPr algn="l">
              <a:lnSpc>
                <a:spcPct val="115000"/>
              </a:lnSpc>
            </a:pPr>
            <a:r>
              <a:rPr sz="1200" b="0" lang="ja-JP" altLang="en-US">
                <a:solidFill>
                  <a:srgbClr val="111111"/>
                </a:solidFill>
                <a:latin typeface="BIZ UDGothic"/>
                <a:ea typeface="BIZ UDGothic"/>
                <a:cs typeface="BIZ UDGothic"/>
              </a:rPr>
              <a:t>【安心できる話】IPA は 10月27日の時点で「国内での攻撃被害の事例については把握しておりません」としています。一方で、アメリカの CISA は 10月26日、悪用が確認された脆弱性の一覧に載せました。だから更新は今も大切です。（授業の前日に、IPA のページが更新されていないか確かめる）</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【時間】1分（ここまで38分）</a:t>
            </a:r>
          </a:p>
          <a:p>
            <a:pPr algn="l">
              <a:lnSpc>
                <a:spcPct val="115000"/>
              </a:lnSpc>
            </a:pPr>
            <a:r>
              <a:rPr sz="1200" b="0" lang="ja-JP" altLang="en-US">
                <a:solidFill>
                  <a:srgbClr val="111111"/>
                </a:solidFill>
                <a:latin typeface="BIZ UDGothic"/>
                <a:ea typeface="BIZ UDGothic"/>
                <a:cs typeface="BIZ UDGothic"/>
              </a:rPr>
              <a:t>【話すこと】今回の PHP はサーバーの話でした。でも「弱点が見つかる → 修正が配られる → 早く当てる」という流れは、スマホやタブレットの OS、ブラウザ、アプリでも、毎週のように起きています。「アップデート（更新）」のお知らせの多くは、セキュリティの修正を含んでいます。違うのは、当てるのが誰か。家の端末は自分や家の人、学校の端末は学校が当てます。</a:t>
            </a:r>
          </a:p>
          <a:p>
            <a:pPr algn="l">
              <a:lnSpc>
                <a:spcPct val="115000"/>
              </a:lnSpc>
            </a:pPr>
            <a:r>
              <a:rPr sz="1200" b="0" lang="ja-JP" altLang="en-US">
                <a:solidFill>
                  <a:srgbClr val="111111"/>
                </a:solidFill>
                <a:latin typeface="BIZ UDGothic"/>
                <a:ea typeface="BIZ UDGothic"/>
                <a:cs typeface="BIZ UDGothic"/>
              </a:rPr>
              <a:t>【学校の端末（先生向け）】学校の端末の更新は、教育委員会・学校がまとめて管理していることが多い（教育情報セキュリティポリシーに関するガイドライン：OS やブラウザを含むソフトウェアの更新を一元管理することが望ましい）。</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【時間】4分（ここまで42分）</a:t>
            </a:r>
          </a:p>
          <a:p>
            <a:pPr algn="l">
              <a:lnSpc>
                <a:spcPct val="115000"/>
              </a:lnSpc>
            </a:pPr>
            <a:r>
              <a:rPr sz="1200" b="0" lang="ja-JP" altLang="en-US">
                <a:solidFill>
                  <a:srgbClr val="111111"/>
                </a:solidFill>
                <a:latin typeface="BIZ UDGothic"/>
                <a:ea typeface="BIZ UDGothic"/>
                <a:cs typeface="BIZ UDGothic"/>
              </a:rPr>
              <a:t>【話すこと】（一つずつ読む）</a:t>
            </a:r>
          </a:p>
          <a:p>
            <a:pPr algn="l">
              <a:lnSpc>
                <a:spcPct val="115000"/>
              </a:lnSpc>
            </a:pPr>
            <a:r>
              <a:rPr sz="1200" b="0" lang="ja-JP" altLang="en-US">
                <a:solidFill>
                  <a:srgbClr val="111111"/>
                </a:solidFill>
                <a:latin typeface="BIZ UDGothic"/>
                <a:ea typeface="BIZ UDGothic"/>
                <a:cs typeface="BIZ UDGothic"/>
              </a:rPr>
              <a:t>1. アップデートを後回しにしない。自動更新をオンに。学校の端末は学校のルールに従う。</a:t>
            </a:r>
          </a:p>
          <a:p>
            <a:pPr algn="l">
              <a:lnSpc>
                <a:spcPct val="115000"/>
              </a:lnSpc>
            </a:pPr>
            <a:r>
              <a:rPr sz="1200" b="0" lang="ja-JP" altLang="en-US">
                <a:solidFill>
                  <a:srgbClr val="111111"/>
                </a:solidFill>
                <a:latin typeface="BIZ UDGothic"/>
                <a:ea typeface="BIZ UDGothic"/>
                <a:cs typeface="BIZ UDGothic"/>
              </a:rPr>
              <a:t>2. パスワードを使い回さない。二段階認証（ログインの時の確認コード）があれば使う。※今回の PHP の弱点は「ログインなしで」攻撃できるものだったので、パスワードでは防げない。これは今回とは別の、ふだんの心がけ。</a:t>
            </a:r>
          </a:p>
          <a:p>
            <a:pPr algn="l">
              <a:lnSpc>
                <a:spcPct val="115000"/>
              </a:lnSpc>
            </a:pPr>
            <a:r>
              <a:rPr sz="1200" b="0" lang="ja-JP" altLang="en-US">
                <a:solidFill>
                  <a:srgbClr val="111111"/>
                </a:solidFill>
                <a:latin typeface="BIZ UDGothic"/>
                <a:ea typeface="BIZ UDGothic"/>
                <a:cs typeface="BIZ UDGothic"/>
              </a:rPr>
              <a:t>3. 知らない通知やリンク、「緊急」「今すぐ」とあおるメッセージは、開く前に確かめる。大きなニュースの後は、それに便乗したにせのお知らせが出やすい。</a:t>
            </a:r>
          </a:p>
          <a:p>
            <a:pPr algn="l">
              <a:lnSpc>
                <a:spcPct val="115000"/>
              </a:lnSpc>
            </a:pPr>
            <a:r>
              <a:rPr sz="1200" b="0" lang="ja-JP" altLang="en-US">
                <a:solidFill>
                  <a:srgbClr val="111111"/>
                </a:solidFill>
                <a:latin typeface="BIZ UDGothic"/>
                <a:ea typeface="BIZ UDGothic"/>
                <a:cs typeface="BIZ UDGothic"/>
              </a:rPr>
              <a:t>4. 「止まっている」と聞いたら、公式の発表で確かめる。うわさや漏れた情報を広めない。</a:t>
            </a:r>
          </a:p>
          <a:p>
            <a:pPr algn="l">
              <a:lnSpc>
                <a:spcPct val="115000"/>
              </a:lnSpc>
            </a:pPr>
            <a:r>
              <a:rPr sz="1200" b="0" lang="ja-JP" altLang="en-US">
                <a:solidFill>
                  <a:srgbClr val="111111"/>
                </a:solidFill>
                <a:latin typeface="BIZ UDGothic"/>
                <a:ea typeface="BIZ UDGothic"/>
                <a:cs typeface="BIZ UDGothic"/>
              </a:rPr>
              <a:t>【時間があれば】4つのうち、自分がいちばんできていないのはどれ？</a:t>
            </a:r>
          </a:p>
          <a:p>
            <a:pPr algn="l">
              <a:lnSpc>
                <a:spcPct val="115000"/>
              </a:lnSpc>
            </a:pPr>
            <a:r>
              <a:rPr sz="1200" b="0" lang="ja-JP" altLang="en-US">
                <a:solidFill>
                  <a:srgbClr val="111111"/>
                </a:solidFill>
                <a:latin typeface="BIZ UDGothic"/>
                <a:ea typeface="BIZ UDGothic"/>
                <a:cs typeface="BIZ UDGothic"/>
              </a:rPr>
              <a:t>【補足（先生向け）】3 は一般的な注意で、今回に便乗したにせの通知の件数を示した資料は確かめていない。</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【時間】8分（ここまで50分）</a:t>
            </a:r>
          </a:p>
          <a:p>
            <a:pPr algn="l">
              <a:lnSpc>
                <a:spcPct val="115000"/>
              </a:lnSpc>
            </a:pPr>
            <a:r>
              <a:rPr sz="1200" b="0" lang="ja-JP" altLang="en-US">
                <a:solidFill>
                  <a:srgbClr val="111111"/>
                </a:solidFill>
                <a:latin typeface="BIZ UDGothic"/>
                <a:ea typeface="BIZ UDGothic"/>
                <a:cs typeface="BIZ UDGothic"/>
              </a:rPr>
              <a:t>【話すこと】ワークシートの①と③を書きましょう（②は話し合いのときに書いた）。</a:t>
            </a:r>
          </a:p>
          <a:p>
            <a:pPr algn="l">
              <a:lnSpc>
                <a:spcPct val="115000"/>
              </a:lnSpc>
            </a:pPr>
            <a:r>
              <a:rPr sz="1200" b="0" lang="ja-JP" altLang="en-US">
                <a:solidFill>
                  <a:srgbClr val="111111"/>
                </a:solidFill>
                <a:latin typeface="BIZ UDGothic"/>
                <a:ea typeface="BIZ UDGothic"/>
                <a:cs typeface="BIZ UDGothic"/>
              </a:rPr>
              <a:t>① 2026年10月21日に何が起きたか（「脆弱性」「修正」「一時停止」を使って 2〜3 文で）</a:t>
            </a:r>
          </a:p>
          <a:p>
            <a:pPr algn="l">
              <a:lnSpc>
                <a:spcPct val="115000"/>
              </a:lnSpc>
            </a:pPr>
            <a:r>
              <a:rPr sz="1200" b="0" lang="ja-JP" altLang="en-US">
                <a:solidFill>
                  <a:srgbClr val="111111"/>
                </a:solidFill>
                <a:latin typeface="BIZ UDGothic"/>
                <a:ea typeface="BIZ UDGothic"/>
                <a:cs typeface="BIZ UDGothic"/>
              </a:rPr>
              <a:t>③ 自分にできること（一つ、いつ・何をするか）</a:t>
            </a:r>
          </a:p>
          <a:p>
            <a:pPr algn="l">
              <a:lnSpc>
                <a:spcPct val="115000"/>
              </a:lnSpc>
            </a:pPr>
            <a:r>
              <a:rPr sz="1200" b="0" lang="ja-JP" altLang="en-US">
                <a:solidFill>
                  <a:srgbClr val="111111"/>
                </a:solidFill>
                <a:latin typeface="BIZ UDGothic"/>
                <a:ea typeface="BIZ UDGothic"/>
                <a:cs typeface="BIZ UDGothic"/>
              </a:rPr>
              <a:t>【予想される答え】</a:t>
            </a:r>
          </a:p>
          <a:p>
            <a:pPr algn="l">
              <a:lnSpc>
                <a:spcPct val="115000"/>
              </a:lnSpc>
            </a:pPr>
            <a:r>
              <a:rPr sz="1200" b="0" lang="ja-JP" altLang="en-US">
                <a:solidFill>
                  <a:srgbClr val="111111"/>
                </a:solidFill>
                <a:latin typeface="BIZ UDGothic"/>
                <a:ea typeface="BIZ UDGothic"/>
                <a:cs typeface="BIZ UDGothic"/>
              </a:rPr>
              <a:t>①「PHP に、ログインなしでサーバーを動かされる脆弱性が見つかった。修正の公開は弱点の公開でもあるので、多くの会社は予防のために一時停止して、夜のうちに更新した。」</a:t>
            </a:r>
          </a:p>
          <a:p>
            <a:pPr algn="l">
              <a:lnSpc>
                <a:spcPct val="115000"/>
              </a:lnSpc>
            </a:pPr>
            <a:r>
              <a:rPr sz="1200" b="0" lang="ja-JP" altLang="en-US">
                <a:solidFill>
                  <a:srgbClr val="111111"/>
                </a:solidFill>
                <a:latin typeface="BIZ UDGothic"/>
                <a:ea typeface="BIZ UDGothic"/>
                <a:cs typeface="BIZ UDGothic"/>
              </a:rPr>
              <a:t>③「今日、家でスマホの自動更新がオンか確かめる」</a:t>
            </a:r>
          </a:p>
          <a:p>
            <a:pPr algn="l">
              <a:lnSpc>
                <a:spcPct val="115000"/>
              </a:lnSpc>
            </a:pPr>
            <a:r>
              <a:rPr sz="1200" b="0" lang="ja-JP" altLang="en-US">
                <a:solidFill>
                  <a:srgbClr val="111111"/>
                </a:solidFill>
                <a:latin typeface="BIZ UDGothic"/>
                <a:ea typeface="BIZ UDGothic"/>
                <a:cs typeface="BIZ UDGothic"/>
              </a:rPr>
              <a:t>【しめくくり】セキュリティは、専門家だけのものではない。更新を当てる、うわさを広めない。一人ひとりの行動も、社会の守りの一部です。</a:t>
            </a:r>
          </a:p>
          <a:p>
            <a:pPr algn="l">
              <a:lnSpc>
                <a:spcPct val="115000"/>
              </a:lnSpc>
            </a:pPr>
            <a:r>
              <a:rPr sz="1200" b="0" lang="ja-JP" altLang="en-US">
                <a:solidFill>
                  <a:srgbClr val="111111"/>
                </a:solidFill>
                <a:latin typeface="BIZ UDGothic"/>
                <a:ea typeface="BIZ UDGothic"/>
                <a:cs typeface="BIZ UDGothic"/>
              </a:rPr>
              <a:t>【この教材の出典】Data is CITY（teleport.jp/dataiscity/）、CC BY 4.0。事実の出典は各スライドの下と、指導の流れ（lesson-plan.md）に。</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377" y="2130425"/>
            <a:ext cx="1036294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754" y="3886200"/>
            <a:ext cx="8534186"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Content Placeholder 2"/>
          <p:cNvSpPr>
            <a:spLocks noGrp="1"/>
          </p:cNvSpPr>
          <p:nvPr>
            <p:ph idx="1"/>
          </p:nvPr>
        </p:nvSpPr>
        <p:spPr>
          <a:xfrm>
            <a:off x="812758" y="0"/>
            <a:ext cx="14629667" cy="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59" y="4406900"/>
            <a:ext cx="1036294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59" y="2906713"/>
            <a:ext cx="1036294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84" y="1600200"/>
            <a:ext cx="538466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444" y="1600200"/>
            <a:ext cx="538466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84" y="1535113"/>
            <a:ext cx="538678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84" y="2174875"/>
            <a:ext cx="538678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211" y="1535113"/>
            <a:ext cx="538889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211" y="2174875"/>
            <a:ext cx="538889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a:xfrm>
            <a:off x="5553854" y="0"/>
            <a:ext cx="5147475" cy="0"/>
          </a:xfrm>
        </p:spPr>
        <p:txBody>
          <a:bodyPr/>
          <a:lstStyle/>
          <a:p>
            <a:endParaRPr lang="en-US"/>
          </a:p>
        </p:txBody>
      </p:sp>
      <p:sp>
        <p:nvSpPr>
          <p:cNvPr id="9" name="Slide Number Placeholder 8"/>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a:xfrm>
            <a:off x="5553854" y="0"/>
            <a:ext cx="5147475" cy="0"/>
          </a:xfrm>
        </p:spPr>
        <p:txBody>
          <a:bodyPr/>
          <a:lstStyle/>
          <a:p>
            <a:endParaRPr lang="en-US"/>
          </a:p>
        </p:txBody>
      </p:sp>
      <p:sp>
        <p:nvSpPr>
          <p:cNvPr id="5" name="Slide Number Placeholder 4"/>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a:xfrm>
            <a:off x="5553854" y="0"/>
            <a:ext cx="5147475" cy="0"/>
          </a:xfrm>
        </p:spPr>
        <p:txBody>
          <a:bodyPr/>
          <a:lstStyle/>
          <a:p>
            <a:endParaRPr lang="en-US"/>
          </a:p>
        </p:txBody>
      </p:sp>
      <p:sp>
        <p:nvSpPr>
          <p:cNvPr id="4" name="Slide Number Placeholder 3"/>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84" y="273050"/>
            <a:ext cx="401098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614" y="273050"/>
            <a:ext cx="681549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584" y="1435100"/>
            <a:ext cx="401098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657" y="4800600"/>
            <a:ext cx="7315016"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657" y="612775"/>
            <a:ext cx="7315016"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657" y="5367338"/>
            <a:ext cx="731501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12758" y="0"/>
            <a:ext cx="14629667" cy="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978" y="274638"/>
            <a:ext cx="2743131"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84" y="274638"/>
            <a:ext cx="8026199"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6F0F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84" y="274638"/>
            <a:ext cx="10972525"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584" y="1600200"/>
            <a:ext cx="10972525"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584" y="6356350"/>
            <a:ext cx="284472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4165495" y="6356350"/>
            <a:ext cx="386070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381" y="6356350"/>
            <a:ext cx="284472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hyperlink" Target="https://creativecommons.org/licenses/by/4.0/deed.ja"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E2A47"/>
        </a:solidFill>
        <a:effectLst/>
      </p:bgPr>
    </p:bg>
    <p:spTree>
      <p:nvGrpSpPr>
        <p:cNvPr id="1" name=""/>
        <p:cNvGrpSpPr/>
        <p:nvPr/>
      </p:nvGrpSpPr>
      <p:grpSpPr/>
      <p:sp>
        <p:nvSpPr>
          <p:cNvPr id="2"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3C7DC"/>
                </a:solidFill>
                <a:latin typeface="BIZ UDGothic"/>
                <a:ea typeface="BIZ UDGothic"/>
                <a:cs typeface="BIZ UDGothic"/>
              </a:rPr>
              <a:t>1</a:t>
            </a:r>
          </a:p>
        </p:txBody>
      </p:sp>
      <p:sp>
        <p:nvSpPr>
          <p:cNvPr id="3" name="TextBox 2"/>
          <p:cNvSpPr txBox="1"/>
          <p:nvPr/>
        </p:nvSpPr>
        <p:spPr>
          <a:xfrm>
            <a:off x="640080" y="914400"/>
            <a:ext cx="10911535" cy="457200"/>
          </a:xfrm>
          <a:prstGeom prst="rect">
            <a:avLst/>
          </a:prstGeom>
          <a:noFill/>
        </p:spPr>
        <p:txBody>
          <a:bodyPr wrap="square" anchor="t" lIns="0" rIns="0" tIns="0" bIns="0">
            <a:noAutofit/>
          </a:bodyPr>
          <a:lstStyle/>
          <a:p>
            <a:pPr algn="l">
              <a:lnSpc>
                <a:spcPct val="120000"/>
              </a:lnSpc>
            </a:pPr>
            <a:r>
              <a:rPr sz="2600" b="1" lang="ja-JP" altLang="en-US">
                <a:solidFill>
                  <a:srgbClr val="FF8A8C"/>
                </a:solidFill>
                <a:latin typeface="BIZ UDGothic"/>
                <a:ea typeface="BIZ UDGothic"/>
                <a:cs typeface="BIZ UDGothic"/>
              </a:rPr>
              <a:t>2026年10月21日（水）夜11時</a:t>
            </a:r>
          </a:p>
        </p:txBody>
      </p:sp>
      <p:sp>
        <p:nvSpPr>
          <p:cNvPr id="4" name="TextBox 3"/>
          <p:cNvSpPr txBox="1"/>
          <p:nvPr/>
        </p:nvSpPr>
        <p:spPr>
          <a:xfrm>
            <a:off x="640080" y="1600200"/>
            <a:ext cx="10911535" cy="2194560"/>
          </a:xfrm>
          <a:prstGeom prst="rect">
            <a:avLst/>
          </a:prstGeom>
          <a:noFill/>
        </p:spPr>
        <p:txBody>
          <a:bodyPr wrap="square" anchor="t" lIns="0" rIns="0" tIns="0" bIns="0">
            <a:noAutofit/>
          </a:bodyPr>
          <a:lstStyle/>
          <a:p>
            <a:pPr algn="l">
              <a:lnSpc>
                <a:spcPct val="115000"/>
              </a:lnSpc>
            </a:pPr>
            <a:r>
              <a:rPr sz="5200" b="1" lang="ja-JP" altLang="en-US">
                <a:solidFill>
                  <a:srgbClr val="FFFFFF"/>
                </a:solidFill>
                <a:latin typeface="BIZ UDGothic"/>
                <a:ea typeface="BIZ UDGothic"/>
                <a:cs typeface="BIZ UDGothic"/>
              </a:rPr>
              <a:t>PHP の修正が公開された夜、</a:t>
            </a:r>
            <a:br/>
            <a:r>
              <a:rPr sz="5200" b="1" lang="ja-JP" altLang="en-US">
                <a:solidFill>
                  <a:srgbClr val="FFFFFF"/>
                </a:solidFill>
                <a:latin typeface="BIZ UDGothic"/>
                <a:ea typeface="BIZ UDGothic"/>
                <a:cs typeface="BIZ UDGothic"/>
              </a:rPr>
              <a:t>社会はどう動いたか</a:t>
            </a:r>
          </a:p>
        </p:txBody>
      </p:sp>
      <p:sp>
        <p:nvSpPr>
          <p:cNvPr id="5" name="TextBox 4"/>
          <p:cNvSpPr txBox="1"/>
          <p:nvPr/>
        </p:nvSpPr>
        <p:spPr>
          <a:xfrm>
            <a:off x="640080" y="4114800"/>
            <a:ext cx="10911535" cy="914400"/>
          </a:xfrm>
          <a:prstGeom prst="rect">
            <a:avLst/>
          </a:prstGeom>
          <a:noFill/>
        </p:spPr>
        <p:txBody>
          <a:bodyPr wrap="square" anchor="t" lIns="0" rIns="0" tIns="0" bIns="0">
            <a:noAutofit/>
          </a:bodyPr>
          <a:lstStyle/>
          <a:p>
            <a:pPr algn="l">
              <a:lnSpc>
                <a:spcPct val="120000"/>
              </a:lnSpc>
            </a:pPr>
            <a:r>
              <a:rPr sz="2800" b="0" lang="ja-JP" altLang="en-US">
                <a:solidFill>
                  <a:srgbClr val="D6E4F2"/>
                </a:solidFill>
                <a:latin typeface="BIZ UDGothic"/>
                <a:ea typeface="BIZ UDGothic"/>
                <a:cs typeface="BIZ UDGothic"/>
              </a:rPr>
              <a:t>脆弱性・修正・一時停止 ―― そして、自分にできること</a:t>
            </a:r>
          </a:p>
        </p:txBody>
      </p:sp>
      <p:sp>
        <p:nvSpPr>
          <p:cNvPr id="6" name="TextBox 5"/>
          <p:cNvSpPr txBox="1"/>
          <p:nvPr/>
        </p:nvSpPr>
        <p:spPr>
          <a:xfrm>
            <a:off x="640080" y="5669280"/>
            <a:ext cx="8229600" cy="365760"/>
          </a:xfrm>
          <a:prstGeom prst="rect">
            <a:avLst/>
          </a:prstGeom>
          <a:noFill/>
        </p:spPr>
        <p:txBody>
          <a:bodyPr wrap="square" anchor="t" lIns="0" rIns="0" tIns="0" bIns="0">
            <a:noAutofit/>
          </a:bodyPr>
          <a:lstStyle/>
          <a:p>
            <a:pPr algn="l">
              <a:lnSpc>
                <a:spcPct val="120000"/>
              </a:lnSpc>
            </a:pPr>
            <a:r>
              <a:rPr sz="1600" b="0" lang="ja-JP" altLang="en-US">
                <a:solidFill>
                  <a:srgbClr val="B3C7DC"/>
                </a:solidFill>
                <a:latin typeface="BIZ UDGothic"/>
                <a:ea typeface="BIZ UDGothic"/>
                <a:cs typeface="BIZ UDGothic"/>
              </a:rPr>
              <a:t>中学校　技術・家庭（技術分野）D 情報の技術（道徳・学級活動とも関連）</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391920"/>
          </a:xfrm>
        </p:spPr>
        <p:txBody>
          <a:bodyPr wrap="square" anchor="t" lIns="0" rIns="0" tIns="0" bIns="0">
            <a:noAutofit/>
          </a:bodyPr>
          <a:lstStyle/>
          <a:p>
            <a:pPr algn="l">
              <a:lnSpc>
                <a:spcPct val="115000"/>
              </a:lnSpc>
            </a:pPr>
            <a:r>
              <a:rPr sz="4000" b="1" lang="ja-JP" altLang="en-US">
                <a:solidFill>
                  <a:srgbClr val="0F1F30"/>
                </a:solidFill>
                <a:latin typeface="BIZ UDGothic"/>
                <a:ea typeface="BIZ UDGothic"/>
                <a:cs typeface="BIZ UDGothic"/>
              </a:rPr>
              <a:t>いつものサービスが、</a:t>
            </a:r>
            <a:br/>
            <a:r>
              <a:rPr sz="4000" b="1" lang="ja-JP" altLang="en-US">
                <a:solidFill>
                  <a:srgbClr val="0F1F30"/>
                </a:solidFill>
                <a:latin typeface="BIZ UDGothic"/>
                <a:ea typeface="BIZ UDGothic"/>
                <a:cs typeface="BIZ UDGothic"/>
              </a:rPr>
              <a:t>次々と「メンテナンス中」に</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その夜、画面に出たもの</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2</a:t>
            </a:r>
          </a:p>
        </p:txBody>
      </p:sp>
      <p:sp>
        <p:nvSpPr>
          <p:cNvPr id="5" name="Rounded Rectangle 4"/>
          <p:cNvSpPr/>
          <p:nvPr/>
        </p:nvSpPr>
        <p:spPr>
          <a:xfrm>
            <a:off x="1188720" y="2743200"/>
            <a:ext cx="2286000" cy="3474720"/>
          </a:xfrm>
          <a:prstGeom prst="roundRect">
            <a:avLst>
              <a:gd name="adj" fmla="val 10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298448" y="3017520"/>
            <a:ext cx="2066543" cy="2926079"/>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1417320" y="3017520"/>
            <a:ext cx="1828800" cy="2926079"/>
          </a:xfrm>
          <a:prstGeom prst="rect">
            <a:avLst/>
          </a:prstGeom>
          <a:noFill/>
        </p:spPr>
        <p:txBody>
          <a:bodyPr wrap="square" anchor="ctr" lIns="0" rIns="0" tIns="0" bIns="0">
            <a:noAutofit/>
          </a:bodyPr>
          <a:lstStyle/>
          <a:p>
            <a:pPr algn="ctr">
              <a:lnSpc>
                <a:spcPct val="120000"/>
              </a:lnSpc>
            </a:pPr>
            <a:r>
              <a:rPr sz="1900" b="1" lang="ja-JP" altLang="en-US">
                <a:solidFill>
                  <a:srgbClr val="0F1F30"/>
                </a:solidFill>
                <a:latin typeface="BIZ UDGothic"/>
                <a:ea typeface="BIZ UDGothic"/>
                <a:cs typeface="BIZ UDGothic"/>
              </a:rPr>
              <a:t>ただいま</a:t>
            </a:r>
            <a:br/>
            <a:r>
              <a:rPr sz="1900" b="1" lang="ja-JP" altLang="en-US">
                <a:solidFill>
                  <a:srgbClr val="0F1F30"/>
                </a:solidFill>
                <a:latin typeface="BIZ UDGothic"/>
                <a:ea typeface="BIZ UDGothic"/>
                <a:cs typeface="BIZ UDGothic"/>
              </a:rPr>
              <a:t>メンテナンス中</a:t>
            </a:r>
            <a:br/>
            <a:r>
              <a:rPr sz="1900" b="1" lang="ja-JP" altLang="en-US">
                <a:solidFill>
                  <a:srgbClr val="0F1F30"/>
                </a:solidFill>
                <a:latin typeface="BIZ UDGothic"/>
                <a:ea typeface="BIZ UDGothic"/>
                <a:cs typeface="BIZ UDGothic"/>
              </a:rPr>
              <a:t>です</a:t>
            </a:r>
          </a:p>
        </p:txBody>
      </p:sp>
      <p:sp>
        <p:nvSpPr>
          <p:cNvPr id="8" name="Rounded Rectangle 7"/>
          <p:cNvSpPr/>
          <p:nvPr/>
        </p:nvSpPr>
        <p:spPr>
          <a:xfrm>
            <a:off x="3840480" y="2743200"/>
            <a:ext cx="2286000" cy="3474720"/>
          </a:xfrm>
          <a:prstGeom prst="roundRect">
            <a:avLst>
              <a:gd name="adj" fmla="val 10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ounded Rectangle 8"/>
          <p:cNvSpPr/>
          <p:nvPr/>
        </p:nvSpPr>
        <p:spPr>
          <a:xfrm>
            <a:off x="3950208" y="3017520"/>
            <a:ext cx="2066543" cy="2926079"/>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4069080" y="3017520"/>
            <a:ext cx="1828800" cy="2926079"/>
          </a:xfrm>
          <a:prstGeom prst="rect">
            <a:avLst/>
          </a:prstGeom>
          <a:noFill/>
        </p:spPr>
        <p:txBody>
          <a:bodyPr wrap="square" anchor="ctr" lIns="0" rIns="0" tIns="0" bIns="0">
            <a:noAutofit/>
          </a:bodyPr>
          <a:lstStyle/>
          <a:p>
            <a:pPr algn="ctr">
              <a:lnSpc>
                <a:spcPct val="120000"/>
              </a:lnSpc>
            </a:pPr>
            <a:r>
              <a:rPr sz="1900" b="1" lang="ja-JP" altLang="en-US">
                <a:solidFill>
                  <a:srgbClr val="0F1F30"/>
                </a:solidFill>
                <a:latin typeface="BIZ UDGothic"/>
                <a:ea typeface="BIZ UDGothic"/>
                <a:cs typeface="BIZ UDGothic"/>
              </a:rPr>
              <a:t>緊急</a:t>
            </a:r>
            <a:br/>
            <a:r>
              <a:rPr sz="1900" b="1" lang="ja-JP" altLang="en-US">
                <a:solidFill>
                  <a:srgbClr val="0F1F30"/>
                </a:solidFill>
                <a:latin typeface="BIZ UDGothic"/>
                <a:ea typeface="BIZ UDGothic"/>
                <a:cs typeface="BIZ UDGothic"/>
              </a:rPr>
              <a:t>メンテナンスの</a:t>
            </a:r>
            <a:br/>
            <a:r>
              <a:rPr sz="1900" b="1" lang="ja-JP" altLang="en-US">
                <a:solidFill>
                  <a:srgbClr val="0F1F30"/>
                </a:solidFill>
                <a:latin typeface="BIZ UDGothic"/>
                <a:ea typeface="BIZ UDGothic"/>
                <a:cs typeface="BIZ UDGothic"/>
              </a:rPr>
              <a:t>お知らせ</a:t>
            </a:r>
          </a:p>
        </p:txBody>
      </p:sp>
      <p:sp>
        <p:nvSpPr>
          <p:cNvPr id="11" name="Rounded Rectangle 10"/>
          <p:cNvSpPr/>
          <p:nvPr/>
        </p:nvSpPr>
        <p:spPr>
          <a:xfrm>
            <a:off x="6492240" y="2743200"/>
            <a:ext cx="2286000" cy="3474720"/>
          </a:xfrm>
          <a:prstGeom prst="roundRect">
            <a:avLst>
              <a:gd name="adj" fmla="val 10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ounded Rectangle 11"/>
          <p:cNvSpPr/>
          <p:nvPr/>
        </p:nvSpPr>
        <p:spPr>
          <a:xfrm>
            <a:off x="6601968" y="3017520"/>
            <a:ext cx="2066543" cy="2926079"/>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20840" y="3017520"/>
            <a:ext cx="1828800" cy="2926079"/>
          </a:xfrm>
          <a:prstGeom prst="rect">
            <a:avLst/>
          </a:prstGeom>
          <a:noFill/>
        </p:spPr>
        <p:txBody>
          <a:bodyPr wrap="square" anchor="ctr" lIns="0" rIns="0" tIns="0" bIns="0">
            <a:noAutofit/>
          </a:bodyPr>
          <a:lstStyle/>
          <a:p>
            <a:pPr algn="ctr">
              <a:lnSpc>
                <a:spcPct val="120000"/>
              </a:lnSpc>
            </a:pPr>
            <a:r>
              <a:rPr sz="1900" b="1" lang="ja-JP" altLang="en-US">
                <a:solidFill>
                  <a:srgbClr val="0F1F30"/>
                </a:solidFill>
                <a:latin typeface="BIZ UDGothic"/>
                <a:ea typeface="BIZ UDGothic"/>
                <a:cs typeface="BIZ UDGothic"/>
              </a:rPr>
              <a:t>サービスを</a:t>
            </a:r>
            <a:br/>
            <a:r>
              <a:rPr sz="1900" b="1" lang="ja-JP" altLang="en-US">
                <a:solidFill>
                  <a:srgbClr val="0F1F30"/>
                </a:solidFill>
                <a:latin typeface="BIZ UDGothic"/>
                <a:ea typeface="BIZ UDGothic"/>
                <a:cs typeface="BIZ UDGothic"/>
              </a:rPr>
              <a:t>一時停止して</a:t>
            </a:r>
            <a:br/>
            <a:r>
              <a:rPr sz="1900" b="1" lang="ja-JP" altLang="en-US">
                <a:solidFill>
                  <a:srgbClr val="0F1F30"/>
                </a:solidFill>
                <a:latin typeface="BIZ UDGothic"/>
                <a:ea typeface="BIZ UDGothic"/>
                <a:cs typeface="BIZ UDGothic"/>
              </a:rPr>
              <a:t>います</a:t>
            </a:r>
          </a:p>
        </p:txBody>
      </p:sp>
      <p:sp>
        <p:nvSpPr>
          <p:cNvPr id="14" name="Rounded Rectangle 13"/>
          <p:cNvSpPr/>
          <p:nvPr/>
        </p:nvSpPr>
        <p:spPr>
          <a:xfrm>
            <a:off x="9144000" y="3291840"/>
            <a:ext cx="2423160" cy="2377440"/>
          </a:xfrm>
          <a:prstGeom prst="roundRect">
            <a:avLst>
              <a:gd name="adj" fmla="val 12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3000" b="1" lang="ja-JP" altLang="en-US">
                <a:solidFill>
                  <a:srgbClr val="FFFFFF"/>
                </a:solidFill>
                <a:latin typeface="BIZ UDGothic"/>
                <a:ea typeface="BIZ UDGothic"/>
                <a:cs typeface="BIZ UDGothic"/>
              </a:rPr>
              <a:t>何が</a:t>
            </a:r>
            <a:br/>
            <a:r>
              <a:rPr sz="3000" b="1" lang="ja-JP" altLang="en-US">
                <a:solidFill>
                  <a:srgbClr val="FFFFFF"/>
                </a:solidFill>
                <a:latin typeface="BIZ UDGothic"/>
                <a:ea typeface="BIZ UDGothic"/>
                <a:cs typeface="BIZ UDGothic"/>
              </a:rPr>
              <a:t>起きて</a:t>
            </a:r>
            <a:br/>
            <a:r>
              <a:rPr sz="3000" b="1" lang="ja-JP" altLang="en-US">
                <a:solidFill>
                  <a:srgbClr val="FFFFFF"/>
                </a:solidFill>
                <a:latin typeface="BIZ UDGothic"/>
                <a:ea typeface="BIZ UDGothic"/>
                <a:cs typeface="BIZ UDGothic"/>
              </a:rPr>
              <a:t>いた？</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741680"/>
          </a:xfrm>
        </p:spPr>
        <p:txBody>
          <a:bodyPr wrap="square" anchor="t" lIns="0" rIns="0" tIns="0" bIns="0">
            <a:noAutofit/>
          </a:bodyPr>
          <a:lstStyle/>
          <a:p>
            <a:pPr algn="l">
              <a:lnSpc>
                <a:spcPct val="115000"/>
              </a:lnSpc>
            </a:pPr>
            <a:r>
              <a:rPr sz="4000" b="1" lang="ja-JP" altLang="en-US">
                <a:solidFill>
                  <a:srgbClr val="0F1F30"/>
                </a:solidFill>
                <a:latin typeface="BIZ UDGothic"/>
                <a:ea typeface="BIZ UDGothic"/>
                <a:cs typeface="BIZ UDGothic"/>
              </a:rPr>
              <a:t>昼から夜11時まで ―― 国も会社も動いた</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10月21日（水）</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出典：共同通信（2026-10-22）、Impress Watch（2026-10-21）、INTERNET Watch（2026-10-22）、The PHP Foundation（2026-10-21）</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3</a:t>
            </a:r>
          </a:p>
        </p:txBody>
      </p:sp>
      <p:cxnSp>
        <p:nvCxnSpPr>
          <p:cNvPr id="6" name="Connector 5"/>
          <p:cNvCxnSpPr/>
          <p:nvPr/>
        </p:nvCxnSpPr>
        <p:spPr>
          <a:xfrm>
            <a:off x="914400" y="3657600"/>
            <a:ext cx="10332720" cy="0"/>
          </a:xfrm>
          <a:prstGeom prst="line">
            <a:avLst/>
          </a:prstGeom>
          <a:ln w="50800">
            <a:solidFill>
              <a:srgbClr val="7FA2C6"/>
            </a:solidFill>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783080" y="3474720"/>
            <a:ext cx="365760" cy="365760"/>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85800" y="2697480"/>
            <a:ext cx="2560320" cy="548640"/>
          </a:xfrm>
          <a:prstGeom prst="rect">
            <a:avLst/>
          </a:prstGeom>
          <a:noFill/>
        </p:spPr>
        <p:txBody>
          <a:bodyPr wrap="square" anchor="t" lIns="0" rIns="0" tIns="0" bIns="0">
            <a:noAutofit/>
          </a:bodyPr>
          <a:lstStyle/>
          <a:p>
            <a:pPr algn="ctr">
              <a:lnSpc>
                <a:spcPct val="120000"/>
              </a:lnSpc>
            </a:pPr>
            <a:r>
              <a:rPr sz="2800" b="1" lang="ja-JP" altLang="en-US">
                <a:solidFill>
                  <a:srgbClr val="0F1F30"/>
                </a:solidFill>
                <a:latin typeface="BIZ UDGothic"/>
                <a:ea typeface="BIZ UDGothic"/>
                <a:cs typeface="BIZ UDGothic"/>
              </a:rPr>
              <a:t>午後</a:t>
            </a:r>
          </a:p>
        </p:txBody>
      </p:sp>
      <p:sp>
        <p:nvSpPr>
          <p:cNvPr id="9" name="TextBox 8"/>
          <p:cNvSpPr txBox="1"/>
          <p:nvPr/>
        </p:nvSpPr>
        <p:spPr>
          <a:xfrm>
            <a:off x="685800" y="4023360"/>
            <a:ext cx="2560320" cy="1097280"/>
          </a:xfrm>
          <a:prstGeom prst="rect">
            <a:avLst/>
          </a:prstGeom>
          <a:noFill/>
        </p:spPr>
        <p:txBody>
          <a:bodyPr wrap="square" anchor="t" lIns="0" rIns="0" tIns="0" bIns="0">
            <a:noAutofit/>
          </a:bodyPr>
          <a:lstStyle/>
          <a:p>
            <a:pPr algn="ctr">
              <a:lnSpc>
                <a:spcPct val="120000"/>
              </a:lnSpc>
            </a:pPr>
            <a:r>
              <a:rPr sz="2200" b="0" lang="ja-JP" altLang="en-US">
                <a:solidFill>
                  <a:srgbClr val="0F1F30"/>
                </a:solidFill>
                <a:latin typeface="BIZ UDGothic"/>
                <a:ea typeface="BIZ UDGothic"/>
                <a:cs typeface="BIZ UDGothic"/>
              </a:rPr>
              <a:t>国が X で</a:t>
            </a:r>
            <a:br/>
            <a:r>
              <a:rPr sz="2200" b="0" lang="ja-JP" altLang="en-US">
                <a:solidFill>
                  <a:srgbClr val="0F1F30"/>
                </a:solidFill>
                <a:latin typeface="BIZ UDGothic"/>
                <a:ea typeface="BIZ UDGothic"/>
                <a:cs typeface="BIZ UDGothic"/>
              </a:rPr>
              <a:t>注意を呼びかけ</a:t>
            </a:r>
          </a:p>
        </p:txBody>
      </p:sp>
      <p:sp>
        <p:nvSpPr>
          <p:cNvPr id="10" name="Oval 9"/>
          <p:cNvSpPr/>
          <p:nvPr/>
        </p:nvSpPr>
        <p:spPr>
          <a:xfrm>
            <a:off x="4389120" y="3474720"/>
            <a:ext cx="365760" cy="365760"/>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3291840" y="2697480"/>
            <a:ext cx="2560320" cy="548640"/>
          </a:xfrm>
          <a:prstGeom prst="rect">
            <a:avLst/>
          </a:prstGeom>
          <a:noFill/>
        </p:spPr>
        <p:txBody>
          <a:bodyPr wrap="square" anchor="t" lIns="0" rIns="0" tIns="0" bIns="0">
            <a:noAutofit/>
          </a:bodyPr>
          <a:lstStyle/>
          <a:p>
            <a:pPr algn="ctr">
              <a:lnSpc>
                <a:spcPct val="120000"/>
              </a:lnSpc>
            </a:pPr>
            <a:r>
              <a:rPr sz="2800" b="1" lang="ja-JP" altLang="en-US">
                <a:solidFill>
                  <a:srgbClr val="0F1F30"/>
                </a:solidFill>
                <a:latin typeface="BIZ UDGothic"/>
                <a:ea typeface="BIZ UDGothic"/>
                <a:cs typeface="BIZ UDGothic"/>
              </a:rPr>
              <a:t>夜8時ごろ</a:t>
            </a:r>
          </a:p>
        </p:txBody>
      </p:sp>
      <p:sp>
        <p:nvSpPr>
          <p:cNvPr id="12" name="TextBox 11"/>
          <p:cNvSpPr txBox="1"/>
          <p:nvPr/>
        </p:nvSpPr>
        <p:spPr>
          <a:xfrm>
            <a:off x="3291840" y="4023360"/>
            <a:ext cx="2560320" cy="1097280"/>
          </a:xfrm>
          <a:prstGeom prst="rect">
            <a:avLst/>
          </a:prstGeom>
          <a:noFill/>
        </p:spPr>
        <p:txBody>
          <a:bodyPr wrap="square" anchor="t" lIns="0" rIns="0" tIns="0" bIns="0">
            <a:noAutofit/>
          </a:bodyPr>
          <a:lstStyle/>
          <a:p>
            <a:pPr algn="ctr">
              <a:lnSpc>
                <a:spcPct val="120000"/>
              </a:lnSpc>
            </a:pPr>
            <a:r>
              <a:rPr sz="2200" b="0" lang="ja-JP" altLang="en-US">
                <a:solidFill>
                  <a:srgbClr val="0F1F30"/>
                </a:solidFill>
                <a:latin typeface="BIZ UDGothic"/>
                <a:ea typeface="BIZ UDGothic"/>
                <a:cs typeface="BIZ UDGothic"/>
              </a:rPr>
              <a:t>多くのサービスが</a:t>
            </a:r>
            <a:br/>
            <a:r>
              <a:rPr sz="2200" b="0" lang="ja-JP" altLang="en-US">
                <a:solidFill>
                  <a:srgbClr val="0F1F30"/>
                </a:solidFill>
                <a:latin typeface="BIZ UDGothic"/>
                <a:ea typeface="BIZ UDGothic"/>
                <a:cs typeface="BIZ UDGothic"/>
              </a:rPr>
              <a:t>一時停止</a:t>
            </a:r>
          </a:p>
        </p:txBody>
      </p:sp>
      <p:sp>
        <p:nvSpPr>
          <p:cNvPr id="13" name="Oval 12"/>
          <p:cNvSpPr/>
          <p:nvPr/>
        </p:nvSpPr>
        <p:spPr>
          <a:xfrm>
            <a:off x="6995159" y="3474720"/>
            <a:ext cx="365760" cy="365760"/>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897879" y="2697480"/>
            <a:ext cx="2560320" cy="548640"/>
          </a:xfrm>
          <a:prstGeom prst="rect">
            <a:avLst/>
          </a:prstGeom>
          <a:noFill/>
        </p:spPr>
        <p:txBody>
          <a:bodyPr wrap="square" anchor="t" lIns="0" rIns="0" tIns="0" bIns="0">
            <a:noAutofit/>
          </a:bodyPr>
          <a:lstStyle/>
          <a:p>
            <a:pPr algn="ctr">
              <a:lnSpc>
                <a:spcPct val="120000"/>
              </a:lnSpc>
            </a:pPr>
            <a:r>
              <a:rPr sz="2800" b="1" lang="ja-JP" altLang="en-US">
                <a:solidFill>
                  <a:srgbClr val="0F1F30"/>
                </a:solidFill>
                <a:latin typeface="BIZ UDGothic"/>
                <a:ea typeface="BIZ UDGothic"/>
                <a:cs typeface="BIZ UDGothic"/>
              </a:rPr>
              <a:t>21時55分</a:t>
            </a:r>
          </a:p>
        </p:txBody>
      </p:sp>
      <p:sp>
        <p:nvSpPr>
          <p:cNvPr id="15" name="TextBox 14"/>
          <p:cNvSpPr txBox="1"/>
          <p:nvPr/>
        </p:nvSpPr>
        <p:spPr>
          <a:xfrm>
            <a:off x="5897879" y="4023360"/>
            <a:ext cx="2560320" cy="1097280"/>
          </a:xfrm>
          <a:prstGeom prst="rect">
            <a:avLst/>
          </a:prstGeom>
          <a:noFill/>
        </p:spPr>
        <p:txBody>
          <a:bodyPr wrap="square" anchor="t" lIns="0" rIns="0" tIns="0" bIns="0">
            <a:noAutofit/>
          </a:bodyPr>
          <a:lstStyle/>
          <a:p>
            <a:pPr algn="ctr">
              <a:lnSpc>
                <a:spcPct val="120000"/>
              </a:lnSpc>
            </a:pPr>
            <a:r>
              <a:rPr sz="2200" b="0" lang="ja-JP" altLang="en-US">
                <a:solidFill>
                  <a:srgbClr val="0F1F30"/>
                </a:solidFill>
                <a:latin typeface="BIZ UDGothic"/>
                <a:ea typeface="BIZ UDGothic"/>
                <a:cs typeface="BIZ UDGothic"/>
              </a:rPr>
              <a:t>首相が X で</a:t>
            </a:r>
            <a:br/>
            <a:r>
              <a:rPr sz="2200" b="0" lang="ja-JP" altLang="en-US">
                <a:solidFill>
                  <a:srgbClr val="0F1F30"/>
                </a:solidFill>
                <a:latin typeface="BIZ UDGothic"/>
                <a:ea typeface="BIZ UDGothic"/>
                <a:cs typeface="BIZ UDGothic"/>
              </a:rPr>
              <a:t>呼びかけ</a:t>
            </a:r>
          </a:p>
        </p:txBody>
      </p:sp>
      <p:sp>
        <p:nvSpPr>
          <p:cNvPr id="16" name="Oval 15"/>
          <p:cNvSpPr/>
          <p:nvPr/>
        </p:nvSpPr>
        <p:spPr>
          <a:xfrm>
            <a:off x="9646920" y="3474720"/>
            <a:ext cx="365760" cy="36576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549640" y="2697480"/>
            <a:ext cx="2560320" cy="548640"/>
          </a:xfrm>
          <a:prstGeom prst="rect">
            <a:avLst/>
          </a:prstGeom>
          <a:noFill/>
        </p:spPr>
        <p:txBody>
          <a:bodyPr wrap="square" anchor="t" lIns="0" rIns="0" tIns="0" bIns="0">
            <a:noAutofit/>
          </a:bodyPr>
          <a:lstStyle/>
          <a:p>
            <a:pPr algn="ctr">
              <a:lnSpc>
                <a:spcPct val="120000"/>
              </a:lnSpc>
            </a:pPr>
            <a:r>
              <a:rPr sz="2800" b="1" lang="ja-JP" altLang="en-US">
                <a:solidFill>
                  <a:srgbClr val="D42B2E"/>
                </a:solidFill>
                <a:latin typeface="BIZ UDGothic"/>
                <a:ea typeface="BIZ UDGothic"/>
                <a:cs typeface="BIZ UDGothic"/>
              </a:rPr>
              <a:t>23時</a:t>
            </a:r>
          </a:p>
        </p:txBody>
      </p:sp>
      <p:sp>
        <p:nvSpPr>
          <p:cNvPr id="18" name="TextBox 17"/>
          <p:cNvSpPr txBox="1"/>
          <p:nvPr/>
        </p:nvSpPr>
        <p:spPr>
          <a:xfrm>
            <a:off x="8549640" y="4023360"/>
            <a:ext cx="2560320" cy="1097280"/>
          </a:xfrm>
          <a:prstGeom prst="rect">
            <a:avLst/>
          </a:prstGeom>
          <a:noFill/>
        </p:spPr>
        <p:txBody>
          <a:bodyPr wrap="square" anchor="t" lIns="0" rIns="0" tIns="0" bIns="0">
            <a:noAutofit/>
          </a:bodyPr>
          <a:lstStyle/>
          <a:p>
            <a:pPr algn="ctr">
              <a:lnSpc>
                <a:spcPct val="120000"/>
              </a:lnSpc>
            </a:pPr>
            <a:r>
              <a:rPr sz="2200" b="0" lang="ja-JP" altLang="en-US">
                <a:solidFill>
                  <a:srgbClr val="0F1F30"/>
                </a:solidFill>
                <a:latin typeface="BIZ UDGothic"/>
                <a:ea typeface="BIZ UDGothic"/>
                <a:cs typeface="BIZ UDGothic"/>
              </a:rPr>
              <a:t>PHP の修正版</a:t>
            </a:r>
            <a:br/>
            <a:r>
              <a:rPr sz="2200" b="0" lang="ja-JP" altLang="en-US">
                <a:solidFill>
                  <a:srgbClr val="0F1F30"/>
                </a:solidFill>
                <a:latin typeface="BIZ UDGothic"/>
                <a:ea typeface="BIZ UDGothic"/>
                <a:cs typeface="BIZ UDGothic"/>
              </a:rPr>
              <a:t>を公開</a:t>
            </a:r>
          </a:p>
        </p:txBody>
      </p:sp>
      <p:sp>
        <p:nvSpPr>
          <p:cNvPr id="19" name="Rounded Rectangle 18"/>
          <p:cNvSpPr/>
          <p:nvPr/>
        </p:nvSpPr>
        <p:spPr>
          <a:xfrm>
            <a:off x="640080" y="5257800"/>
            <a:ext cx="10911535"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000" b="1" lang="ja-JP" altLang="en-US">
                <a:solidFill>
                  <a:srgbClr val="D42B2E"/>
                </a:solidFill>
                <a:latin typeface="BIZ UDGothic"/>
                <a:ea typeface="BIZ UDGothic"/>
                <a:cs typeface="BIZ UDGothic"/>
              </a:rPr>
              <a:t>23時の公開は、予定より1日早い。</a:t>
            </a:r>
            <a:r>
              <a:rPr sz="2000" b="1" lang="ja-JP" altLang="en-US">
                <a:solidFill>
                  <a:srgbClr val="0F1F30"/>
                </a:solidFill>
                <a:latin typeface="BIZ UDGothic"/>
                <a:ea typeface="BIZ UDGothic"/>
                <a:cs typeface="BIZ UDGothic"/>
              </a:rPr>
              <a:t>その日の未明（日本時間）に、番号などが漏れたため</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391920"/>
          </a:xfrm>
        </p:spPr>
        <p:txBody>
          <a:bodyPr wrap="square" anchor="t" lIns="0" rIns="0" tIns="0" bIns="0">
            <a:noAutofit/>
          </a:bodyPr>
          <a:lstStyle/>
          <a:p>
            <a:pPr algn="l">
              <a:lnSpc>
                <a:spcPct val="115000"/>
              </a:lnSpc>
            </a:pPr>
            <a:r>
              <a:rPr sz="4000" b="1" lang="ja-JP" altLang="en-US">
                <a:solidFill>
                  <a:srgbClr val="0F1F30"/>
                </a:solidFill>
                <a:latin typeface="BIZ UDGothic"/>
                <a:ea typeface="BIZ UDGothic"/>
                <a:cs typeface="BIZ UDGothic"/>
              </a:rPr>
              <a:t>銀行・ネットショップ・ゲーム・</a:t>
            </a:r>
            <a:br/>
            <a:r>
              <a:rPr sz="4000" b="1" lang="ja-JP" altLang="en-US">
                <a:solidFill>
                  <a:srgbClr val="0F1F30"/>
                </a:solidFill>
                <a:latin typeface="BIZ UDGothic"/>
                <a:ea typeface="BIZ UDGothic"/>
                <a:cs typeface="BIZ UDGothic"/>
              </a:rPr>
              <a:t>役所のサイトまで止まった</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止まったもの</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出典：日本経済新聞（2026-10-21）、Impress Watch（2026-10-21）、ITmedia NEWS（2026-10-21）、ギズモード・ジャパン（2026-10-22）</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4</a:t>
            </a:r>
          </a:p>
        </p:txBody>
      </p:sp>
      <p:sp>
        <p:nvSpPr>
          <p:cNvPr id="6" name="Rounded Rectangle 5"/>
          <p:cNvSpPr/>
          <p:nvPr/>
        </p:nvSpPr>
        <p:spPr>
          <a:xfrm>
            <a:off x="655167" y="2788920"/>
            <a:ext cx="2514600" cy="2651760"/>
          </a:xfrm>
          <a:prstGeom prst="roundRect">
            <a:avLst>
              <a:gd name="adj" fmla="val 8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83767" y="2971800"/>
            <a:ext cx="2148840" cy="868680"/>
          </a:xfrm>
          <a:prstGeom prst="rect">
            <a:avLst/>
          </a:prstGeom>
          <a:noFill/>
        </p:spPr>
        <p:txBody>
          <a:bodyPr wrap="square" anchor="b" lIns="0" rIns="0" tIns="0" bIns="0">
            <a:noAutofit/>
          </a:bodyPr>
          <a:lstStyle/>
          <a:p>
            <a:pPr algn="l">
              <a:lnSpc>
                <a:spcPct val="120000"/>
              </a:lnSpc>
            </a:pPr>
            <a:r>
              <a:rPr sz="2400" b="1" lang="ja-JP" altLang="en-US">
                <a:solidFill>
                  <a:srgbClr val="0F1F30"/>
                </a:solidFill>
                <a:latin typeface="BIZ UDGothic"/>
                <a:ea typeface="BIZ UDGothic"/>
                <a:cs typeface="BIZ UDGothic"/>
              </a:rPr>
              <a:t>銀行</a:t>
            </a:r>
          </a:p>
        </p:txBody>
      </p:sp>
      <p:sp>
        <p:nvSpPr>
          <p:cNvPr id="8" name="TextBox 7"/>
          <p:cNvSpPr txBox="1"/>
          <p:nvPr/>
        </p:nvSpPr>
        <p:spPr>
          <a:xfrm>
            <a:off x="883767" y="3977639"/>
            <a:ext cx="2148840" cy="685800"/>
          </a:xfrm>
          <a:prstGeom prst="rect">
            <a:avLst/>
          </a:prstGeom>
          <a:noFill/>
        </p:spPr>
        <p:txBody>
          <a:bodyPr wrap="square" anchor="t" lIns="0" rIns="0" tIns="0" bIns="0">
            <a:noAutofit/>
          </a:bodyPr>
          <a:lstStyle/>
          <a:p>
            <a:pPr algn="l">
              <a:lnSpc>
                <a:spcPct val="120000"/>
              </a:lnSpc>
            </a:pPr>
            <a:r>
              <a:rPr sz="1800" b="0" lang="ja-JP" altLang="en-US">
                <a:solidFill>
                  <a:srgbClr val="44566B"/>
                </a:solidFill>
                <a:latin typeface="BIZ UDGothic"/>
                <a:ea typeface="BIZ UDGothic"/>
                <a:cs typeface="BIZ UDGothic"/>
              </a:rPr>
              <a:t>ネットバンキング</a:t>
            </a:r>
          </a:p>
        </p:txBody>
      </p:sp>
      <p:sp>
        <p:nvSpPr>
          <p:cNvPr id="9" name="Rounded Rectangle 8"/>
          <p:cNvSpPr/>
          <p:nvPr/>
        </p:nvSpPr>
        <p:spPr>
          <a:xfrm>
            <a:off x="883767" y="4800600"/>
            <a:ext cx="1554480" cy="457200"/>
          </a:xfrm>
          <a:prstGeom prst="roundRect">
            <a:avLst>
              <a:gd name="adj" fmla="val 5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1600" b="1" lang="ja-JP" altLang="en-US">
                <a:solidFill>
                  <a:srgbClr val="FFFFFF"/>
                </a:solidFill>
                <a:latin typeface="BIZ UDGothic"/>
                <a:ea typeface="BIZ UDGothic"/>
                <a:cs typeface="BIZ UDGothic"/>
              </a:rPr>
              <a:t>一時停止</a:t>
            </a:r>
          </a:p>
        </p:txBody>
      </p:sp>
      <p:sp>
        <p:nvSpPr>
          <p:cNvPr id="10" name="Rounded Rectangle 9"/>
          <p:cNvSpPr/>
          <p:nvPr/>
        </p:nvSpPr>
        <p:spPr>
          <a:xfrm>
            <a:off x="3444087" y="2788920"/>
            <a:ext cx="2514600" cy="2651760"/>
          </a:xfrm>
          <a:prstGeom prst="roundRect">
            <a:avLst>
              <a:gd name="adj" fmla="val 8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3672687" y="2971800"/>
            <a:ext cx="2148840" cy="868680"/>
          </a:xfrm>
          <a:prstGeom prst="rect">
            <a:avLst/>
          </a:prstGeom>
          <a:noFill/>
        </p:spPr>
        <p:txBody>
          <a:bodyPr wrap="square" anchor="b" lIns="0" rIns="0" tIns="0" bIns="0">
            <a:noAutofit/>
          </a:bodyPr>
          <a:lstStyle/>
          <a:p>
            <a:pPr algn="l">
              <a:lnSpc>
                <a:spcPct val="120000"/>
              </a:lnSpc>
            </a:pPr>
            <a:r>
              <a:rPr sz="2400" b="1" lang="ja-JP" altLang="en-US">
                <a:solidFill>
                  <a:srgbClr val="0F1F30"/>
                </a:solidFill>
                <a:latin typeface="BIZ UDGothic"/>
                <a:ea typeface="BIZ UDGothic"/>
                <a:cs typeface="BIZ UDGothic"/>
              </a:rPr>
              <a:t>ネット</a:t>
            </a:r>
            <a:br/>
            <a:r>
              <a:rPr sz="2400" b="1" lang="ja-JP" altLang="en-US">
                <a:solidFill>
                  <a:srgbClr val="0F1F30"/>
                </a:solidFill>
                <a:latin typeface="BIZ UDGothic"/>
                <a:ea typeface="BIZ UDGothic"/>
                <a:cs typeface="BIZ UDGothic"/>
              </a:rPr>
              <a:t>ショップ</a:t>
            </a:r>
          </a:p>
        </p:txBody>
      </p:sp>
      <p:sp>
        <p:nvSpPr>
          <p:cNvPr id="12" name="TextBox 11"/>
          <p:cNvSpPr txBox="1"/>
          <p:nvPr/>
        </p:nvSpPr>
        <p:spPr>
          <a:xfrm>
            <a:off x="3672687" y="3977639"/>
            <a:ext cx="2148840" cy="685800"/>
          </a:xfrm>
          <a:prstGeom prst="rect">
            <a:avLst/>
          </a:prstGeom>
          <a:noFill/>
        </p:spPr>
        <p:txBody>
          <a:bodyPr wrap="square" anchor="t" lIns="0" rIns="0" tIns="0" bIns="0">
            <a:noAutofit/>
          </a:bodyPr>
          <a:lstStyle/>
          <a:p>
            <a:pPr algn="l">
              <a:lnSpc>
                <a:spcPct val="120000"/>
              </a:lnSpc>
            </a:pPr>
            <a:r>
              <a:rPr sz="1800" b="0" lang="ja-JP" altLang="en-US">
                <a:solidFill>
                  <a:srgbClr val="44566B"/>
                </a:solidFill>
                <a:latin typeface="BIZ UDGothic"/>
                <a:ea typeface="BIZ UDGothic"/>
                <a:cs typeface="BIZ UDGothic"/>
              </a:rPr>
              <a:t>お店の開設・</a:t>
            </a:r>
            <a:br/>
            <a:r>
              <a:rPr sz="1800" b="0" lang="ja-JP" altLang="en-US">
                <a:solidFill>
                  <a:srgbClr val="44566B"/>
                </a:solidFill>
                <a:latin typeface="BIZ UDGothic"/>
                <a:ea typeface="BIZ UDGothic"/>
                <a:cs typeface="BIZ UDGothic"/>
              </a:rPr>
              <a:t>買い物</a:t>
            </a:r>
          </a:p>
        </p:txBody>
      </p:sp>
      <p:sp>
        <p:nvSpPr>
          <p:cNvPr id="13" name="Rounded Rectangle 12"/>
          <p:cNvSpPr/>
          <p:nvPr/>
        </p:nvSpPr>
        <p:spPr>
          <a:xfrm>
            <a:off x="3672687" y="4800600"/>
            <a:ext cx="1554480" cy="457200"/>
          </a:xfrm>
          <a:prstGeom prst="roundRect">
            <a:avLst>
              <a:gd name="adj" fmla="val 5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1600" b="1" lang="ja-JP" altLang="en-US">
                <a:solidFill>
                  <a:srgbClr val="FFFFFF"/>
                </a:solidFill>
                <a:latin typeface="BIZ UDGothic"/>
                <a:ea typeface="BIZ UDGothic"/>
                <a:cs typeface="BIZ UDGothic"/>
              </a:rPr>
              <a:t>一時停止</a:t>
            </a:r>
          </a:p>
        </p:txBody>
      </p:sp>
      <p:sp>
        <p:nvSpPr>
          <p:cNvPr id="14" name="Rounded Rectangle 13"/>
          <p:cNvSpPr/>
          <p:nvPr/>
        </p:nvSpPr>
        <p:spPr>
          <a:xfrm>
            <a:off x="6233007" y="2788920"/>
            <a:ext cx="2514600" cy="2651760"/>
          </a:xfrm>
          <a:prstGeom prst="roundRect">
            <a:avLst>
              <a:gd name="adj" fmla="val 8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461607" y="2971800"/>
            <a:ext cx="2148840" cy="868680"/>
          </a:xfrm>
          <a:prstGeom prst="rect">
            <a:avLst/>
          </a:prstGeom>
          <a:noFill/>
        </p:spPr>
        <p:txBody>
          <a:bodyPr wrap="square" anchor="b" lIns="0" rIns="0" tIns="0" bIns="0">
            <a:noAutofit/>
          </a:bodyPr>
          <a:lstStyle/>
          <a:p>
            <a:pPr algn="l">
              <a:lnSpc>
                <a:spcPct val="120000"/>
              </a:lnSpc>
            </a:pPr>
            <a:r>
              <a:rPr sz="2400" b="1" lang="ja-JP" altLang="en-US">
                <a:solidFill>
                  <a:srgbClr val="0F1F30"/>
                </a:solidFill>
                <a:latin typeface="BIZ UDGothic"/>
                <a:ea typeface="BIZ UDGothic"/>
                <a:cs typeface="BIZ UDGothic"/>
              </a:rPr>
              <a:t>ゲーム</a:t>
            </a:r>
          </a:p>
        </p:txBody>
      </p:sp>
      <p:sp>
        <p:nvSpPr>
          <p:cNvPr id="16" name="TextBox 15"/>
          <p:cNvSpPr txBox="1"/>
          <p:nvPr/>
        </p:nvSpPr>
        <p:spPr>
          <a:xfrm>
            <a:off x="6461607" y="3977639"/>
            <a:ext cx="2148840" cy="685800"/>
          </a:xfrm>
          <a:prstGeom prst="rect">
            <a:avLst/>
          </a:prstGeom>
          <a:noFill/>
        </p:spPr>
        <p:txBody>
          <a:bodyPr wrap="square" anchor="t" lIns="0" rIns="0" tIns="0" bIns="0">
            <a:noAutofit/>
          </a:bodyPr>
          <a:lstStyle/>
          <a:p>
            <a:pPr algn="l">
              <a:lnSpc>
                <a:spcPct val="120000"/>
              </a:lnSpc>
            </a:pPr>
            <a:r>
              <a:rPr sz="1800" b="0" lang="ja-JP" altLang="en-US">
                <a:solidFill>
                  <a:srgbClr val="44566B"/>
                </a:solidFill>
                <a:latin typeface="BIZ UDGothic"/>
                <a:ea typeface="BIZ UDGothic"/>
                <a:cs typeface="BIZ UDGothic"/>
              </a:rPr>
              <a:t>スマホのゲーム</a:t>
            </a:r>
          </a:p>
        </p:txBody>
      </p:sp>
      <p:sp>
        <p:nvSpPr>
          <p:cNvPr id="17" name="Rounded Rectangle 16"/>
          <p:cNvSpPr/>
          <p:nvPr/>
        </p:nvSpPr>
        <p:spPr>
          <a:xfrm>
            <a:off x="6461607" y="4800600"/>
            <a:ext cx="1554480" cy="457200"/>
          </a:xfrm>
          <a:prstGeom prst="roundRect">
            <a:avLst>
              <a:gd name="adj" fmla="val 5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1600" b="1" lang="ja-JP" altLang="en-US">
                <a:solidFill>
                  <a:srgbClr val="FFFFFF"/>
                </a:solidFill>
                <a:latin typeface="BIZ UDGothic"/>
                <a:ea typeface="BIZ UDGothic"/>
                <a:cs typeface="BIZ UDGothic"/>
              </a:rPr>
              <a:t>一時停止</a:t>
            </a:r>
          </a:p>
        </p:txBody>
      </p:sp>
      <p:sp>
        <p:nvSpPr>
          <p:cNvPr id="18" name="Rounded Rectangle 17"/>
          <p:cNvSpPr/>
          <p:nvPr/>
        </p:nvSpPr>
        <p:spPr>
          <a:xfrm>
            <a:off x="9021927" y="2788920"/>
            <a:ext cx="2514600" cy="2651760"/>
          </a:xfrm>
          <a:prstGeom prst="roundRect">
            <a:avLst>
              <a:gd name="adj" fmla="val 8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9250527" y="2971800"/>
            <a:ext cx="2148840" cy="868680"/>
          </a:xfrm>
          <a:prstGeom prst="rect">
            <a:avLst/>
          </a:prstGeom>
          <a:noFill/>
        </p:spPr>
        <p:txBody>
          <a:bodyPr wrap="square" anchor="b" lIns="0" rIns="0" tIns="0" bIns="0">
            <a:noAutofit/>
          </a:bodyPr>
          <a:lstStyle/>
          <a:p>
            <a:pPr algn="l">
              <a:lnSpc>
                <a:spcPct val="120000"/>
              </a:lnSpc>
            </a:pPr>
            <a:r>
              <a:rPr sz="2400" b="1" lang="ja-JP" altLang="en-US">
                <a:solidFill>
                  <a:srgbClr val="0F1F30"/>
                </a:solidFill>
                <a:latin typeface="BIZ UDGothic"/>
                <a:ea typeface="BIZ UDGothic"/>
                <a:cs typeface="BIZ UDGothic"/>
              </a:rPr>
              <a:t>連絡・役所</a:t>
            </a:r>
          </a:p>
        </p:txBody>
      </p:sp>
      <p:sp>
        <p:nvSpPr>
          <p:cNvPr id="20" name="TextBox 19"/>
          <p:cNvSpPr txBox="1"/>
          <p:nvPr/>
        </p:nvSpPr>
        <p:spPr>
          <a:xfrm>
            <a:off x="9250527" y="3977639"/>
            <a:ext cx="2148840" cy="685800"/>
          </a:xfrm>
          <a:prstGeom prst="rect">
            <a:avLst/>
          </a:prstGeom>
          <a:noFill/>
        </p:spPr>
        <p:txBody>
          <a:bodyPr wrap="square" anchor="t" lIns="0" rIns="0" tIns="0" bIns="0">
            <a:noAutofit/>
          </a:bodyPr>
          <a:lstStyle/>
          <a:p>
            <a:pPr algn="l">
              <a:lnSpc>
                <a:spcPct val="120000"/>
              </a:lnSpc>
            </a:pPr>
            <a:r>
              <a:rPr sz="1800" b="0" lang="ja-JP" altLang="en-US">
                <a:solidFill>
                  <a:srgbClr val="44566B"/>
                </a:solidFill>
                <a:latin typeface="BIZ UDGothic"/>
                <a:ea typeface="BIZ UDGothic"/>
                <a:cs typeface="BIZ UDGothic"/>
              </a:rPr>
              <a:t>保育の連絡、</a:t>
            </a:r>
            <a:br/>
            <a:r>
              <a:rPr sz="1800" b="0" lang="ja-JP" altLang="en-US">
                <a:solidFill>
                  <a:srgbClr val="44566B"/>
                </a:solidFill>
                <a:latin typeface="BIZ UDGothic"/>
                <a:ea typeface="BIZ UDGothic"/>
                <a:cs typeface="BIZ UDGothic"/>
              </a:rPr>
              <a:t>省庁のサイト</a:t>
            </a:r>
          </a:p>
        </p:txBody>
      </p:sp>
      <p:sp>
        <p:nvSpPr>
          <p:cNvPr id="21" name="Rounded Rectangle 20"/>
          <p:cNvSpPr/>
          <p:nvPr/>
        </p:nvSpPr>
        <p:spPr>
          <a:xfrm>
            <a:off x="9250527" y="4800600"/>
            <a:ext cx="1554480" cy="457200"/>
          </a:xfrm>
          <a:prstGeom prst="roundRect">
            <a:avLst>
              <a:gd name="adj" fmla="val 5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1600" b="1" lang="ja-JP" altLang="en-US">
                <a:solidFill>
                  <a:srgbClr val="FFFFFF"/>
                </a:solidFill>
                <a:latin typeface="BIZ UDGothic"/>
                <a:ea typeface="BIZ UDGothic"/>
                <a:cs typeface="BIZ UDGothic"/>
              </a:rPr>
              <a:t>一時停止</a:t>
            </a:r>
          </a:p>
        </p:txBody>
      </p:sp>
      <p:sp>
        <p:nvSpPr>
          <p:cNvPr id="22" name="TextBox 21"/>
          <p:cNvSpPr txBox="1"/>
          <p:nvPr/>
        </p:nvSpPr>
        <p:spPr>
          <a:xfrm>
            <a:off x="640080" y="5623560"/>
            <a:ext cx="10911535" cy="457200"/>
          </a:xfrm>
          <a:prstGeom prst="rect">
            <a:avLst/>
          </a:prstGeom>
          <a:noFill/>
        </p:spPr>
        <p:txBody>
          <a:bodyPr wrap="square" anchor="t" lIns="0" rIns="0" tIns="0" bIns="0">
            <a:noAutofit/>
          </a:bodyPr>
          <a:lstStyle/>
          <a:p>
            <a:pPr algn="l">
              <a:lnSpc>
                <a:spcPct val="120000"/>
              </a:lnSpc>
            </a:pPr>
            <a:r>
              <a:rPr sz="2000" b="1" lang="ja-JP" altLang="en-US">
                <a:solidFill>
                  <a:srgbClr val="0F1F30"/>
                </a:solidFill>
                <a:latin typeface="BIZ UDGothic"/>
                <a:ea typeface="BIZ UDGothic"/>
                <a:cs typeface="BIZ UDGothic"/>
              </a:rPr>
              <a:t>共通点：どれも PHP を使っていた（または使っている可能性があった）</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326896"/>
          </a:xfrm>
        </p:spPr>
        <p:txBody>
          <a:bodyPr wrap="square" anchor="t" lIns="0" rIns="0" tIns="0" bIns="0">
            <a:noAutofit/>
          </a:bodyPr>
          <a:lstStyle/>
          <a:p>
            <a:pPr algn="l">
              <a:lnSpc>
                <a:spcPct val="115000"/>
              </a:lnSpc>
            </a:pPr>
            <a:r>
              <a:rPr sz="3800" b="1" lang="ja-JP" altLang="en-US">
                <a:solidFill>
                  <a:srgbClr val="0F1F30"/>
                </a:solidFill>
                <a:latin typeface="BIZ UDGothic"/>
                <a:ea typeface="BIZ UDGothic"/>
                <a:cs typeface="BIZ UDGothic"/>
              </a:rPr>
              <a:t>PHP は、ウェブサイトの</a:t>
            </a:r>
            <a:br/>
            <a:r>
              <a:rPr sz="3800" b="1" lang="ja-JP" altLang="en-US">
                <a:solidFill>
                  <a:srgbClr val="0F1F30"/>
                </a:solidFill>
                <a:latin typeface="BIZ UDGothic"/>
                <a:ea typeface="BIZ UDGothic"/>
                <a:cs typeface="BIZ UDGothic"/>
              </a:rPr>
              <a:t>「サーバー側」で動くプログラミング言語</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PHP とは</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出典：W3Techs（2026-10-27）、ギズモード・ジャパン（2026-10-22）</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5</a:t>
            </a:r>
          </a:p>
        </p:txBody>
      </p:sp>
      <p:sp>
        <p:nvSpPr>
          <p:cNvPr id="6" name="Rounded Rectangle 5"/>
          <p:cNvSpPr/>
          <p:nvPr/>
        </p:nvSpPr>
        <p:spPr>
          <a:xfrm>
            <a:off x="1188720" y="3246120"/>
            <a:ext cx="1554480" cy="2377440"/>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ounded Rectangle 6"/>
          <p:cNvSpPr/>
          <p:nvPr/>
        </p:nvSpPr>
        <p:spPr>
          <a:xfrm>
            <a:off x="1298448" y="3429000"/>
            <a:ext cx="1335024" cy="2011680"/>
          </a:xfrm>
          <a:prstGeom prst="roundRect">
            <a:avLst>
              <a:gd name="adj" fmla="val 4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40080" y="5760720"/>
            <a:ext cx="2651760" cy="457200"/>
          </a:xfrm>
          <a:prstGeom prst="rect">
            <a:avLst/>
          </a:prstGeom>
          <a:noFill/>
        </p:spPr>
        <p:txBody>
          <a:bodyPr wrap="square" anchor="t" lIns="0" rIns="0" tIns="0" bIns="0">
            <a:noAutofit/>
          </a:bodyPr>
          <a:lstStyle/>
          <a:p>
            <a:pPr algn="ctr">
              <a:lnSpc>
                <a:spcPct val="120000"/>
              </a:lnSpc>
            </a:pPr>
            <a:r>
              <a:rPr sz="2200" b="1" lang="ja-JP" altLang="en-US">
                <a:solidFill>
                  <a:srgbClr val="0F1F30"/>
                </a:solidFill>
                <a:latin typeface="BIZ UDGothic"/>
                <a:ea typeface="BIZ UDGothic"/>
                <a:cs typeface="BIZ UDGothic"/>
              </a:rPr>
              <a:t>あなたの端末</a:t>
            </a:r>
          </a:p>
        </p:txBody>
      </p:sp>
      <p:sp>
        <p:nvSpPr>
          <p:cNvPr id="9" name="Right Arrow 8"/>
          <p:cNvSpPr/>
          <p:nvPr/>
        </p:nvSpPr>
        <p:spPr>
          <a:xfrm>
            <a:off x="3154680" y="3383280"/>
            <a:ext cx="3108960" cy="685800"/>
          </a:xfrm>
          <a:prstGeom prst="rightArrow">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a:noAutofit/>
          </a:bodyPr>
          <a:lstStyle/>
          <a:p>
            <a:pPr algn="ctr">
              <a:lnSpc>
                <a:spcPct val="120000"/>
              </a:lnSpc>
            </a:pPr>
            <a:r>
              <a:rPr sz="1800" b="0" lang="ja-JP" altLang="en-US">
                <a:solidFill>
                  <a:srgbClr val="0F1F30"/>
                </a:solidFill>
                <a:latin typeface="BIZ UDGothic"/>
                <a:ea typeface="BIZ UDGothic"/>
                <a:cs typeface="BIZ UDGothic"/>
              </a:rPr>
              <a:t>お願い（リクエスト）</a:t>
            </a:r>
          </a:p>
        </p:txBody>
      </p:sp>
      <p:sp>
        <p:nvSpPr>
          <p:cNvPr id="10" name="Left Arrow 9"/>
          <p:cNvSpPr/>
          <p:nvPr/>
        </p:nvSpPr>
        <p:spPr>
          <a:xfrm>
            <a:off x="3154680" y="4709160"/>
            <a:ext cx="3108960" cy="685800"/>
          </a:xfrm>
          <a:prstGeom prst="leftArrow">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a:noAutofit/>
          </a:bodyPr>
          <a:lstStyle/>
          <a:p>
            <a:pPr algn="ctr">
              <a:lnSpc>
                <a:spcPct val="120000"/>
              </a:lnSpc>
            </a:pPr>
            <a:r>
              <a:rPr sz="1800" b="0" lang="ja-JP" altLang="en-US">
                <a:solidFill>
                  <a:srgbClr val="0F1F30"/>
                </a:solidFill>
                <a:latin typeface="BIZ UDGothic"/>
                <a:ea typeface="BIZ UDGothic"/>
                <a:cs typeface="BIZ UDGothic"/>
              </a:rPr>
              <a:t>答え（ページ）</a:t>
            </a:r>
          </a:p>
        </p:txBody>
      </p:sp>
      <p:sp>
        <p:nvSpPr>
          <p:cNvPr id="11" name="Rounded Rectangle 10"/>
          <p:cNvSpPr/>
          <p:nvPr/>
        </p:nvSpPr>
        <p:spPr>
          <a:xfrm>
            <a:off x="6766560" y="3200400"/>
            <a:ext cx="1828800" cy="682751"/>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Oval 11"/>
          <p:cNvSpPr/>
          <p:nvPr/>
        </p:nvSpPr>
        <p:spPr>
          <a:xfrm>
            <a:off x="8261604" y="3482340"/>
            <a:ext cx="118872" cy="11887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cxnSp>
        <p:nvCxnSpPr>
          <p:cNvPr id="13" name="Connector 12"/>
          <p:cNvCxnSpPr/>
          <p:nvPr/>
        </p:nvCxnSpPr>
        <p:spPr>
          <a:xfrm>
            <a:off x="6995160" y="3541775"/>
            <a:ext cx="777240" cy="0"/>
          </a:xfrm>
          <a:prstGeom prst="line">
            <a:avLst/>
          </a:prstGeom>
          <a:ln w="38100">
            <a:solidFill>
              <a:srgbClr val="4F6782"/>
            </a:solidFill>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6766560" y="3956303"/>
            <a:ext cx="1828800" cy="682751"/>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8261604" y="4238243"/>
            <a:ext cx="118872" cy="118872"/>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cxnSp>
        <p:nvCxnSpPr>
          <p:cNvPr id="16" name="Connector 15"/>
          <p:cNvCxnSpPr/>
          <p:nvPr/>
        </p:nvCxnSpPr>
        <p:spPr>
          <a:xfrm>
            <a:off x="6995160" y="4297679"/>
            <a:ext cx="777240" cy="0"/>
          </a:xfrm>
          <a:prstGeom prst="line">
            <a:avLst/>
          </a:prstGeom>
          <a:ln w="38100">
            <a:solidFill>
              <a:srgbClr val="4F6782"/>
            </a:solidFill>
          </a:ln>
        </p:spPr>
        <p:style>
          <a:lnRef idx="2">
            <a:schemeClr val="accent1"/>
          </a:lnRef>
          <a:fillRef idx="0">
            <a:schemeClr val="accent1"/>
          </a:fillRef>
          <a:effectRef idx="1">
            <a:schemeClr val="accent1"/>
          </a:effectRef>
          <a:fontRef idx="minor">
            <a:schemeClr val="tx1"/>
          </a:fontRef>
        </p:style>
      </p:cxnSp>
      <p:sp>
        <p:nvSpPr>
          <p:cNvPr id="17" name="Rounded Rectangle 16"/>
          <p:cNvSpPr/>
          <p:nvPr/>
        </p:nvSpPr>
        <p:spPr>
          <a:xfrm>
            <a:off x="6766560" y="4712208"/>
            <a:ext cx="1828800" cy="682751"/>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Oval 17"/>
          <p:cNvSpPr/>
          <p:nvPr/>
        </p:nvSpPr>
        <p:spPr>
          <a:xfrm>
            <a:off x="8261604" y="4994147"/>
            <a:ext cx="118872" cy="11887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cxnSp>
        <p:nvCxnSpPr>
          <p:cNvPr id="19" name="Connector 18"/>
          <p:cNvCxnSpPr/>
          <p:nvPr/>
        </p:nvCxnSpPr>
        <p:spPr>
          <a:xfrm>
            <a:off x="6995160" y="5053584"/>
            <a:ext cx="777240" cy="0"/>
          </a:xfrm>
          <a:prstGeom prst="line">
            <a:avLst/>
          </a:prstGeom>
          <a:ln w="38100">
            <a:solidFill>
              <a:srgbClr val="4F6782"/>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400800" y="5504688"/>
            <a:ext cx="2560320" cy="822960"/>
          </a:xfrm>
          <a:prstGeom prst="rect">
            <a:avLst/>
          </a:prstGeom>
          <a:noFill/>
        </p:spPr>
        <p:txBody>
          <a:bodyPr wrap="square" anchor="t" lIns="0" rIns="0" tIns="0" bIns="0">
            <a:noAutofit/>
          </a:bodyPr>
          <a:lstStyle/>
          <a:p>
            <a:pPr algn="ctr">
              <a:lnSpc>
                <a:spcPct val="120000"/>
              </a:lnSpc>
            </a:pPr>
            <a:r>
              <a:rPr sz="2200" b="1" lang="ja-JP" altLang="en-US">
                <a:solidFill>
                  <a:srgbClr val="0F1F30"/>
                </a:solidFill>
                <a:latin typeface="BIZ UDGothic"/>
                <a:ea typeface="BIZ UDGothic"/>
                <a:cs typeface="BIZ UDGothic"/>
              </a:rPr>
              <a:t>サーバー</a:t>
            </a:r>
            <a:br/>
            <a:r>
              <a:rPr sz="2200" b="1" lang="ja-JP" altLang="en-US">
                <a:solidFill>
                  <a:srgbClr val="0F1F30"/>
                </a:solidFill>
                <a:latin typeface="BIZ UDGothic"/>
                <a:ea typeface="BIZ UDGothic"/>
                <a:cs typeface="BIZ UDGothic"/>
              </a:rPr>
              <a:t>（PHP が動く）</a:t>
            </a:r>
          </a:p>
        </p:txBody>
      </p:sp>
      <p:sp>
        <p:nvSpPr>
          <p:cNvPr id="21" name="TextBox 20"/>
          <p:cNvSpPr txBox="1"/>
          <p:nvPr/>
        </p:nvSpPr>
        <p:spPr>
          <a:xfrm>
            <a:off x="9144000" y="3017520"/>
            <a:ext cx="2468880" cy="1097280"/>
          </a:xfrm>
          <a:prstGeom prst="rect">
            <a:avLst/>
          </a:prstGeom>
          <a:noFill/>
        </p:spPr>
        <p:txBody>
          <a:bodyPr wrap="square" anchor="t" lIns="0" rIns="0" tIns="0" bIns="0">
            <a:noAutofit/>
          </a:bodyPr>
          <a:lstStyle/>
          <a:p>
            <a:pPr algn="l">
              <a:lnSpc>
                <a:spcPct val="120000"/>
              </a:lnSpc>
            </a:pPr>
            <a:r>
              <a:rPr sz="4800" b="1" lang="ja-JP" altLang="en-US">
                <a:solidFill>
                  <a:srgbClr val="D42B2E"/>
                </a:solidFill>
                <a:latin typeface="BIZ UDGothic"/>
                <a:ea typeface="BIZ UDGothic"/>
                <a:cs typeface="BIZ UDGothic"/>
              </a:rPr>
              <a:t>69.2%</a:t>
            </a:r>
          </a:p>
        </p:txBody>
      </p:sp>
      <p:sp>
        <p:nvSpPr>
          <p:cNvPr id="22" name="TextBox 21"/>
          <p:cNvSpPr txBox="1"/>
          <p:nvPr/>
        </p:nvSpPr>
        <p:spPr>
          <a:xfrm>
            <a:off x="9144000" y="4069080"/>
            <a:ext cx="2468880" cy="1463040"/>
          </a:xfrm>
          <a:prstGeom prst="rect">
            <a:avLst/>
          </a:prstGeom>
          <a:noFill/>
        </p:spPr>
        <p:txBody>
          <a:bodyPr wrap="square" anchor="t" lIns="0" rIns="0" tIns="0" bIns="0">
            <a:noAutofit/>
          </a:bodyPr>
          <a:lstStyle/>
          <a:p>
            <a:pPr algn="l">
              <a:lnSpc>
                <a:spcPct val="120000"/>
              </a:lnSpc>
            </a:pPr>
            <a:r>
              <a:rPr sz="1700" b="0" lang="ja-JP" altLang="en-US">
                <a:solidFill>
                  <a:srgbClr val="44566B"/>
                </a:solidFill>
                <a:latin typeface="BIZ UDGothic"/>
                <a:ea typeface="BIZ UDGothic"/>
                <a:cs typeface="BIZ UDGothic"/>
              </a:rPr>
              <a:t>サーバー側の言語が</a:t>
            </a:r>
            <a:br/>
            <a:r>
              <a:rPr sz="1700" b="0" lang="ja-JP" altLang="en-US">
                <a:solidFill>
                  <a:srgbClr val="44566B"/>
                </a:solidFill>
                <a:latin typeface="BIZ UDGothic"/>
                <a:ea typeface="BIZ UDGothic"/>
                <a:cs typeface="BIZ UDGothic"/>
              </a:rPr>
              <a:t>分かるサイトのうち、</a:t>
            </a:r>
            <a:br/>
            <a:r>
              <a:rPr sz="1700" b="0" lang="ja-JP" altLang="en-US">
                <a:solidFill>
                  <a:srgbClr val="44566B"/>
                </a:solidFill>
                <a:latin typeface="BIZ UDGothic"/>
                <a:ea typeface="BIZ UDGothic"/>
                <a:cs typeface="BIZ UDGothic"/>
              </a:rPr>
              <a:t>PHP を使う割合</a:t>
            </a:r>
          </a:p>
        </p:txBody>
      </p:sp>
      <p:sp>
        <p:nvSpPr>
          <p:cNvPr id="23" name="TextBox 22"/>
          <p:cNvSpPr txBox="1"/>
          <p:nvPr/>
        </p:nvSpPr>
        <p:spPr>
          <a:xfrm>
            <a:off x="3154680" y="5532120"/>
            <a:ext cx="3108960" cy="457200"/>
          </a:xfrm>
          <a:prstGeom prst="rect">
            <a:avLst/>
          </a:prstGeom>
          <a:noFill/>
        </p:spPr>
        <p:txBody>
          <a:bodyPr wrap="square" anchor="t" lIns="0" rIns="0" tIns="0" bIns="0">
            <a:noAutofit/>
          </a:bodyPr>
          <a:lstStyle/>
          <a:p>
            <a:pPr algn="ctr">
              <a:lnSpc>
                <a:spcPct val="120000"/>
              </a:lnSpc>
            </a:pPr>
            <a:r>
              <a:rPr sz="2000" b="1" lang="ja-JP" altLang="en-US">
                <a:solidFill>
                  <a:srgbClr val="D42B2E"/>
                </a:solidFill>
                <a:latin typeface="BIZ UDGothic"/>
                <a:ea typeface="BIZ UDGothic"/>
                <a:cs typeface="BIZ UDGothic"/>
              </a:rPr>
              <a:t>直すのは、サーバーの側</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326896"/>
          </a:xfrm>
        </p:spPr>
        <p:txBody>
          <a:bodyPr wrap="square" anchor="t" lIns="0" rIns="0" tIns="0" bIns="0">
            <a:noAutofit/>
          </a:bodyPr>
          <a:lstStyle/>
          <a:p>
            <a:pPr algn="l">
              <a:lnSpc>
                <a:spcPct val="115000"/>
              </a:lnSpc>
            </a:pPr>
            <a:r>
              <a:rPr sz="3800" b="1" lang="ja-JP" altLang="en-US">
                <a:solidFill>
                  <a:srgbClr val="0F1F30"/>
                </a:solidFill>
                <a:latin typeface="BIZ UDGothic"/>
                <a:ea typeface="BIZ UDGothic"/>
                <a:cs typeface="BIZ UDGothic"/>
              </a:rPr>
              <a:t>ログインなしで、外からサーバーを</a:t>
            </a:r>
            <a:br/>
            <a:r>
              <a:rPr sz="3800" b="1" lang="ja-JP" altLang="en-US">
                <a:solidFill>
                  <a:srgbClr val="0F1F30"/>
                </a:solidFill>
                <a:latin typeface="BIZ UDGothic"/>
                <a:ea typeface="BIZ UDGothic"/>
                <a:cs typeface="BIZ UDGothic"/>
              </a:rPr>
              <a:t>動かされるおそれがあった</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脆弱性（ぜいじゃくせい）</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出典：PHP 公式発表（php.net、2026-10-21）、IPA「PHPの脆弱性対策について」（2026-10-22）</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6</a:t>
            </a:r>
          </a:p>
        </p:txBody>
      </p:sp>
      <p:sp>
        <p:nvSpPr>
          <p:cNvPr id="6" name="Rounded Rectangle 5"/>
          <p:cNvSpPr/>
          <p:nvPr/>
        </p:nvSpPr>
        <p:spPr>
          <a:xfrm>
            <a:off x="640080" y="2926080"/>
            <a:ext cx="5669280" cy="265176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0" rIns="365760" tIns="365760" bIns="365760">
            <a:noAutofit/>
          </a:bodyPr>
          <a:lstStyle/>
          <a:p>
            <a:pPr algn="l">
              <a:lnSpc>
                <a:spcPct val="120000"/>
              </a:lnSpc>
            </a:pPr>
            <a:r>
              <a:rPr sz="2400" b="1" lang="ja-JP" altLang="en-US">
                <a:solidFill>
                  <a:srgbClr val="D42B2E"/>
                </a:solidFill>
                <a:latin typeface="BIZ UDGothic"/>
                <a:ea typeface="BIZ UDGothic"/>
                <a:cs typeface="BIZ UDGothic"/>
              </a:rPr>
              <a:t>脆弱性</a:t>
            </a:r>
          </a:p>
          <a:p>
            <a:pPr algn="l">
              <a:lnSpc>
                <a:spcPct val="120000"/>
              </a:lnSpc>
            </a:pPr>
            <a:r>
              <a:rPr sz="2400" b="0" lang="ja-JP" altLang="en-US">
                <a:solidFill>
                  <a:srgbClr val="0F1F30"/>
                </a:solidFill>
                <a:latin typeface="BIZ UDGothic"/>
                <a:ea typeface="BIZ UDGothic"/>
                <a:cs typeface="BIZ UDGothic"/>
              </a:rPr>
              <a:t>プログラムの設計や作りの</a:t>
            </a:r>
            <a:br/>
            <a:r>
              <a:rPr sz="2400" b="0" lang="ja-JP" altLang="en-US">
                <a:solidFill>
                  <a:srgbClr val="0F1F30"/>
                </a:solidFill>
                <a:latin typeface="BIZ UDGothic"/>
                <a:ea typeface="BIZ UDGothic"/>
                <a:cs typeface="BIZ UDGothic"/>
              </a:rPr>
              <a:t>欠陥による、</a:t>
            </a:r>
            <a:br/>
            <a:r>
              <a:rPr sz="2400" b="0" lang="ja-JP" altLang="en-US">
                <a:solidFill>
                  <a:srgbClr val="0F1F30"/>
                </a:solidFill>
                <a:latin typeface="BIZ UDGothic"/>
                <a:ea typeface="BIZ UDGothic"/>
                <a:cs typeface="BIZ UDGothic"/>
              </a:rPr>
              <a:t>セキュリティ上の弱点</a:t>
            </a:r>
          </a:p>
        </p:txBody>
      </p:sp>
      <p:sp>
        <p:nvSpPr>
          <p:cNvPr id="7" name="TextBox 6"/>
          <p:cNvSpPr txBox="1"/>
          <p:nvPr/>
        </p:nvSpPr>
        <p:spPr>
          <a:xfrm>
            <a:off x="6858000" y="2697480"/>
            <a:ext cx="4663440" cy="457200"/>
          </a:xfrm>
          <a:prstGeom prst="rect">
            <a:avLst/>
          </a:prstGeom>
          <a:noFill/>
        </p:spPr>
        <p:txBody>
          <a:bodyPr wrap="square" anchor="t" lIns="0" rIns="0" tIns="0" bIns="0">
            <a:noAutofit/>
          </a:bodyPr>
          <a:lstStyle/>
          <a:p>
            <a:pPr algn="l">
              <a:lnSpc>
                <a:spcPct val="120000"/>
              </a:lnSpc>
            </a:pPr>
            <a:r>
              <a:rPr sz="2200" b="0" lang="ja-JP" altLang="en-US">
                <a:solidFill>
                  <a:srgbClr val="44566B"/>
                </a:solidFill>
                <a:latin typeface="BIZ UDGothic"/>
                <a:ea typeface="BIZ UDGothic"/>
                <a:cs typeface="BIZ UDGothic"/>
              </a:rPr>
              <a:t>深刻さ（CVSS）　2 件とも</a:t>
            </a:r>
          </a:p>
        </p:txBody>
      </p:sp>
      <p:sp>
        <p:nvSpPr>
          <p:cNvPr id="8" name="TextBox 7"/>
          <p:cNvSpPr txBox="1"/>
          <p:nvPr/>
        </p:nvSpPr>
        <p:spPr>
          <a:xfrm>
            <a:off x="6858000" y="3154680"/>
            <a:ext cx="4663440" cy="1554480"/>
          </a:xfrm>
          <a:prstGeom prst="rect">
            <a:avLst/>
          </a:prstGeom>
          <a:noFill/>
        </p:spPr>
        <p:txBody>
          <a:bodyPr wrap="square" anchor="t" lIns="0" rIns="0" tIns="0" bIns="0">
            <a:noAutofit/>
          </a:bodyPr>
          <a:lstStyle/>
          <a:p>
            <a:pPr algn="l">
              <a:lnSpc>
                <a:spcPct val="100000"/>
              </a:lnSpc>
            </a:pPr>
            <a:r>
              <a:rPr sz="8800" b="1" lang="ja-JP" altLang="en-US">
                <a:solidFill>
                  <a:srgbClr val="D42B2E"/>
                </a:solidFill>
                <a:latin typeface="BIZ UDGothic"/>
                <a:ea typeface="BIZ UDGothic"/>
                <a:cs typeface="BIZ UDGothic"/>
              </a:rPr>
              <a:t>9.2</a:t>
            </a:r>
            <a:r>
              <a:rPr sz="3200" b="1" lang="ja-JP" altLang="en-US">
                <a:solidFill>
                  <a:srgbClr val="44566B"/>
                </a:solidFill>
                <a:latin typeface="BIZ UDGothic"/>
                <a:ea typeface="BIZ UDGothic"/>
                <a:cs typeface="BIZ UDGothic"/>
              </a:rPr>
              <a:t> / 10</a:t>
            </a:r>
          </a:p>
        </p:txBody>
      </p:sp>
      <p:sp>
        <p:nvSpPr>
          <p:cNvPr id="9" name="TextBox 8"/>
          <p:cNvSpPr txBox="1"/>
          <p:nvPr/>
        </p:nvSpPr>
        <p:spPr>
          <a:xfrm>
            <a:off x="6858000" y="4846320"/>
            <a:ext cx="4663440" cy="822960"/>
          </a:xfrm>
          <a:prstGeom prst="rect">
            <a:avLst/>
          </a:prstGeom>
          <a:noFill/>
        </p:spPr>
        <p:txBody>
          <a:bodyPr wrap="square" anchor="t" lIns="0" rIns="0" tIns="0" bIns="0">
            <a:noAutofit/>
          </a:bodyPr>
          <a:lstStyle/>
          <a:p>
            <a:pPr algn="l">
              <a:lnSpc>
                <a:spcPct val="120000"/>
              </a:lnSpc>
            </a:pPr>
            <a:r>
              <a:rPr sz="2200" b="1" lang="ja-JP" altLang="en-US">
                <a:solidFill>
                  <a:srgbClr val="0F1F30"/>
                </a:solidFill>
                <a:latin typeface="BIZ UDGothic"/>
                <a:ea typeface="BIZ UDGothic"/>
                <a:cs typeface="BIZ UDGothic"/>
              </a:rPr>
              <a:t>最も重い「緊急」の段階</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391920"/>
          </a:xfrm>
        </p:spPr>
        <p:txBody>
          <a:bodyPr wrap="square" anchor="t" lIns="0" rIns="0" tIns="0" bIns="0">
            <a:noAutofit/>
          </a:bodyPr>
          <a:lstStyle/>
          <a:p>
            <a:pPr algn="l">
              <a:lnSpc>
                <a:spcPct val="115000"/>
              </a:lnSpc>
            </a:pPr>
            <a:r>
              <a:rPr sz="4000" b="1" lang="ja-JP" altLang="en-US">
                <a:solidFill>
                  <a:srgbClr val="0F1F30"/>
                </a:solidFill>
                <a:latin typeface="BIZ UDGothic"/>
                <a:ea typeface="BIZ UDGothic"/>
                <a:cs typeface="BIZ UDGothic"/>
              </a:rPr>
              <a:t>修正の公開は、</a:t>
            </a:r>
            <a:br/>
            <a:r>
              <a:rPr sz="4000" b="1" lang="ja-JP" altLang="en-US">
                <a:solidFill>
                  <a:srgbClr val="0F1F30"/>
                </a:solidFill>
                <a:latin typeface="BIZ UDGothic"/>
                <a:ea typeface="BIZ UDGothic"/>
                <a:cs typeface="BIZ UDGothic"/>
              </a:rPr>
              <a:t>弱点の公開でもある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なぜ急いだのか（2枚目の答え）</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出典：Amazon Threat Intelligence（AWS、2026-10-21）</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7</a:t>
            </a:r>
          </a:p>
        </p:txBody>
      </p:sp>
      <p:sp>
        <p:nvSpPr>
          <p:cNvPr id="6" name="Rounded Rectangle 5"/>
          <p:cNvSpPr/>
          <p:nvPr/>
        </p:nvSpPr>
        <p:spPr>
          <a:xfrm>
            <a:off x="640080" y="2697480"/>
            <a:ext cx="2834640" cy="2103120"/>
          </a:xfrm>
          <a:prstGeom prst="roundRect">
            <a:avLst>
              <a:gd name="adj" fmla="val 12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300" b="1" lang="ja-JP" altLang="en-US">
                <a:solidFill>
                  <a:srgbClr val="0F1F30"/>
                </a:solidFill>
                <a:latin typeface="BIZ UDGothic"/>
                <a:ea typeface="BIZ UDGothic"/>
                <a:cs typeface="BIZ UDGothic"/>
              </a:rPr>
              <a:t>直す前の</a:t>
            </a:r>
            <a:br/>
            <a:r>
              <a:rPr sz="2300" b="1" lang="ja-JP" altLang="en-US">
                <a:solidFill>
                  <a:srgbClr val="0F1F30"/>
                </a:solidFill>
                <a:latin typeface="BIZ UDGothic"/>
                <a:ea typeface="BIZ UDGothic"/>
                <a:cs typeface="BIZ UDGothic"/>
              </a:rPr>
              <a:t>プログラム</a:t>
            </a:r>
          </a:p>
        </p:txBody>
      </p:sp>
      <p:sp>
        <p:nvSpPr>
          <p:cNvPr id="7" name="Rounded Rectangle 6"/>
          <p:cNvSpPr/>
          <p:nvPr/>
        </p:nvSpPr>
        <p:spPr>
          <a:xfrm>
            <a:off x="3794760" y="2697480"/>
            <a:ext cx="2834640" cy="2103120"/>
          </a:xfrm>
          <a:prstGeom prst="roundRect">
            <a:avLst>
              <a:gd name="adj" fmla="val 12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300" b="1" lang="ja-JP" altLang="en-US">
                <a:solidFill>
                  <a:srgbClr val="0F1F30"/>
                </a:solidFill>
                <a:latin typeface="BIZ UDGothic"/>
                <a:ea typeface="BIZ UDGothic"/>
                <a:cs typeface="BIZ UDGothic"/>
              </a:rPr>
              <a:t>直した後の</a:t>
            </a:r>
            <a:br/>
            <a:r>
              <a:rPr sz="2300" b="1" lang="ja-JP" altLang="en-US">
                <a:solidFill>
                  <a:srgbClr val="0F1F30"/>
                </a:solidFill>
                <a:latin typeface="BIZ UDGothic"/>
                <a:ea typeface="BIZ UDGothic"/>
                <a:cs typeface="BIZ UDGothic"/>
              </a:rPr>
              <a:t>プログラム</a:t>
            </a:r>
          </a:p>
        </p:txBody>
      </p:sp>
      <p:sp>
        <p:nvSpPr>
          <p:cNvPr id="8" name="TextBox 7"/>
          <p:cNvSpPr txBox="1"/>
          <p:nvPr/>
        </p:nvSpPr>
        <p:spPr>
          <a:xfrm>
            <a:off x="3474720" y="3429000"/>
            <a:ext cx="320040" cy="731520"/>
          </a:xfrm>
          <a:prstGeom prst="rect">
            <a:avLst/>
          </a:prstGeom>
          <a:noFill/>
        </p:spPr>
        <p:txBody>
          <a:bodyPr wrap="square" anchor="t" lIns="0" rIns="0" tIns="0" bIns="0">
            <a:noAutofit/>
          </a:bodyPr>
          <a:lstStyle/>
          <a:p>
            <a:pPr algn="ctr">
              <a:lnSpc>
                <a:spcPct val="120000"/>
              </a:lnSpc>
            </a:pPr>
            <a:r>
              <a:rPr sz="2800" b="1" lang="ja-JP" altLang="en-US">
                <a:solidFill>
                  <a:srgbClr val="0F1F30"/>
                </a:solidFill>
                <a:latin typeface="BIZ UDGothic"/>
                <a:ea typeface="BIZ UDGothic"/>
                <a:cs typeface="BIZ UDGothic"/>
              </a:rPr>
              <a:t>⇄</a:t>
            </a:r>
          </a:p>
        </p:txBody>
      </p:sp>
      <p:sp>
        <p:nvSpPr>
          <p:cNvPr id="9" name="Right Arrow 8"/>
          <p:cNvSpPr/>
          <p:nvPr/>
        </p:nvSpPr>
        <p:spPr>
          <a:xfrm>
            <a:off x="6903720" y="3474720"/>
            <a:ext cx="731520" cy="640080"/>
          </a:xfrm>
          <a:prstGeom prst="rightArrow">
            <a:avLst/>
          </a:prstGeom>
          <a:solidFill>
            <a:srgbClr val="86A9C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ounded Rectangle 9"/>
          <p:cNvSpPr/>
          <p:nvPr/>
        </p:nvSpPr>
        <p:spPr>
          <a:xfrm>
            <a:off x="7863840" y="2697480"/>
            <a:ext cx="3703320" cy="2103120"/>
          </a:xfrm>
          <a:prstGeom prst="roundRect">
            <a:avLst>
              <a:gd name="adj" fmla="val 12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違いを見れば</a:t>
            </a:r>
            <a:br/>
            <a:r>
              <a:rPr sz="2400" b="1" lang="ja-JP" altLang="en-US">
                <a:solidFill>
                  <a:srgbClr val="FFFFFF"/>
                </a:solidFill>
                <a:latin typeface="BIZ UDGothic"/>
                <a:ea typeface="BIZ UDGothic"/>
                <a:cs typeface="BIZ UDGothic"/>
              </a:rPr>
              <a:t>「どこが弱いか」</a:t>
            </a:r>
            <a:br/>
            <a:r>
              <a:rPr sz="2400" b="1" lang="ja-JP" altLang="en-US">
                <a:solidFill>
                  <a:srgbClr val="FFFFFF"/>
                </a:solidFill>
                <a:latin typeface="BIZ UDGothic"/>
                <a:ea typeface="BIZ UDGothic"/>
                <a:cs typeface="BIZ UDGothic"/>
              </a:rPr>
              <a:t>が分かる</a:t>
            </a:r>
          </a:p>
        </p:txBody>
      </p:sp>
      <p:sp>
        <p:nvSpPr>
          <p:cNvPr id="11" name="Rounded Rectangle 10"/>
          <p:cNvSpPr/>
          <p:nvPr/>
        </p:nvSpPr>
        <p:spPr>
          <a:xfrm>
            <a:off x="640080" y="5029200"/>
            <a:ext cx="10911535" cy="96012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D42B2E"/>
                </a:solidFill>
                <a:latin typeface="BIZ UDGothic"/>
                <a:ea typeface="BIZ UDGothic"/>
                <a:cs typeface="BIZ UDGothic"/>
              </a:rPr>
              <a:t>近くの人と30秒：</a:t>
            </a:r>
            <a:r>
              <a:rPr sz="2400" b="1" lang="ja-JP" altLang="en-US">
                <a:solidFill>
                  <a:srgbClr val="0F1F30"/>
                </a:solidFill>
                <a:latin typeface="BIZ UDGothic"/>
                <a:ea typeface="BIZ UDGothic"/>
                <a:cs typeface="BIZ UDGothic"/>
              </a:rPr>
              <a:t>それなら、修正を公開しなければいい？</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326896"/>
          </a:xfrm>
        </p:spPr>
        <p:txBody>
          <a:bodyPr wrap="square" anchor="t" lIns="0" rIns="0" tIns="0" bIns="0">
            <a:noAutofit/>
          </a:bodyPr>
          <a:lstStyle/>
          <a:p>
            <a:pPr algn="l">
              <a:lnSpc>
                <a:spcPct val="115000"/>
              </a:lnSpc>
            </a:pPr>
            <a:r>
              <a:rPr sz="3800" b="1" lang="ja-JP" altLang="en-US">
                <a:solidFill>
                  <a:srgbClr val="0F1F30"/>
                </a:solidFill>
                <a:latin typeface="BIZ UDGothic"/>
                <a:ea typeface="BIZ UDGothic"/>
                <a:cs typeface="BIZ UDGothic"/>
              </a:rPr>
              <a:t>公開しないと、守る側が直せない。</a:t>
            </a:r>
            <a:br/>
            <a:r>
              <a:rPr sz="3800" b="1" lang="ja-JP" altLang="en-US">
                <a:solidFill>
                  <a:srgbClr val="0F1F30"/>
                </a:solidFill>
                <a:latin typeface="BIZ UDGothic"/>
                <a:ea typeface="BIZ UDGothic"/>
                <a:cs typeface="BIZ UDGothic"/>
              </a:rPr>
              <a:t>だから「公開して、すぐ当てる」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答え合わせ</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出典：The PHP Foundation（2026-10-21）、Amazon Threat Intelligence（AWS、2026-10-21）</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8</a:t>
            </a:r>
          </a:p>
        </p:txBody>
      </p:sp>
      <p:sp>
        <p:nvSpPr>
          <p:cNvPr id="6" name="Rounded Rectangle 5"/>
          <p:cNvSpPr/>
          <p:nvPr/>
        </p:nvSpPr>
        <p:spPr>
          <a:xfrm>
            <a:off x="640080" y="2743200"/>
            <a:ext cx="2468880" cy="1097280"/>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公開しない</a:t>
            </a:r>
          </a:p>
        </p:txBody>
      </p:sp>
      <p:sp>
        <p:nvSpPr>
          <p:cNvPr id="7" name="Rounded Rectangle 6"/>
          <p:cNvSpPr/>
          <p:nvPr/>
        </p:nvSpPr>
        <p:spPr>
          <a:xfrm>
            <a:off x="3337560" y="2743200"/>
            <a:ext cx="8214055" cy="109728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20040" rIns="320040" tIns="320040" bIns="320040">
            <a:noAutofit/>
          </a:bodyPr>
          <a:lstStyle/>
          <a:p>
            <a:pPr algn="l">
              <a:lnSpc>
                <a:spcPct val="120000"/>
              </a:lnSpc>
            </a:pPr>
            <a:r>
              <a:rPr sz="2200" b="0" lang="ja-JP" altLang="en-US">
                <a:solidFill>
                  <a:srgbClr val="0F1F30"/>
                </a:solidFill>
                <a:latin typeface="BIZ UDGothic"/>
                <a:ea typeface="BIZ UDGothic"/>
                <a:cs typeface="BIZ UDGothic"/>
              </a:rPr>
              <a:t>守る側が直せない。弱点はいつか見つかる</a:t>
            </a:r>
          </a:p>
        </p:txBody>
      </p:sp>
      <p:sp>
        <p:nvSpPr>
          <p:cNvPr id="8" name="Rounded Rectangle 7"/>
          <p:cNvSpPr/>
          <p:nvPr/>
        </p:nvSpPr>
        <p:spPr>
          <a:xfrm>
            <a:off x="640080" y="4114800"/>
            <a:ext cx="2468880" cy="1097280"/>
          </a:xfrm>
          <a:prstGeom prst="roundRect">
            <a:avLst>
              <a:gd name="adj" fmla="val 12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公開する</a:t>
            </a:r>
          </a:p>
        </p:txBody>
      </p:sp>
      <p:sp>
        <p:nvSpPr>
          <p:cNvPr id="9" name="Rounded Rectangle 8"/>
          <p:cNvSpPr/>
          <p:nvPr/>
        </p:nvSpPr>
        <p:spPr>
          <a:xfrm>
            <a:off x="3337560" y="4114800"/>
            <a:ext cx="8214055" cy="109728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20040" rIns="320040" tIns="320040" bIns="320040">
            <a:noAutofit/>
          </a:bodyPr>
          <a:lstStyle/>
          <a:p>
            <a:pPr algn="l">
              <a:lnSpc>
                <a:spcPct val="120000"/>
              </a:lnSpc>
            </a:pPr>
            <a:r>
              <a:rPr sz="2200" b="0" lang="ja-JP" altLang="en-US">
                <a:solidFill>
                  <a:srgbClr val="0F1F30"/>
                </a:solidFill>
                <a:latin typeface="BIZ UDGothic"/>
                <a:ea typeface="BIZ UDGothic"/>
                <a:cs typeface="BIZ UDGothic"/>
              </a:rPr>
              <a:t>攻撃する側も見る → 公開したら、すぐ当てる</a:t>
            </a:r>
          </a:p>
        </p:txBody>
      </p:sp>
      <p:sp>
        <p:nvSpPr>
          <p:cNvPr id="10" name="TextBox 9"/>
          <p:cNvSpPr txBox="1"/>
          <p:nvPr/>
        </p:nvSpPr>
        <p:spPr>
          <a:xfrm>
            <a:off x="640080" y="5623560"/>
            <a:ext cx="10911535" cy="457200"/>
          </a:xfrm>
          <a:prstGeom prst="rect">
            <a:avLst/>
          </a:prstGeom>
          <a:noFill/>
        </p:spPr>
        <p:txBody>
          <a:bodyPr wrap="square" anchor="t" lIns="0" rIns="0" tIns="0" bIns="0">
            <a:noAutofit/>
          </a:bodyPr>
          <a:lstStyle/>
          <a:p>
            <a:pPr algn="l">
              <a:lnSpc>
                <a:spcPct val="120000"/>
              </a:lnSpc>
            </a:pPr>
            <a:r>
              <a:rPr sz="1900" b="1" lang="ja-JP" altLang="en-US">
                <a:solidFill>
                  <a:srgbClr val="44566B"/>
                </a:solidFill>
                <a:latin typeface="BIZ UDGothic"/>
                <a:ea typeface="BIZ UDGothic"/>
                <a:cs typeface="BIZ UDGothic"/>
              </a:rPr>
              <a:t>今回：公開前に情報が漏れ（→ 1日前倒し）、弱点をねらう試みも見つかっていた</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741680"/>
          </a:xfrm>
        </p:spPr>
        <p:txBody>
          <a:bodyPr wrap="square" anchor="t" lIns="0" rIns="0" tIns="0" bIns="0">
            <a:noAutofit/>
          </a:bodyPr>
          <a:lstStyle/>
          <a:p>
            <a:pPr algn="l">
              <a:lnSpc>
                <a:spcPct val="115000"/>
              </a:lnSpc>
            </a:pPr>
            <a:r>
              <a:rPr sz="4000" b="1" lang="ja-JP" altLang="en-US">
                <a:solidFill>
                  <a:srgbClr val="0F1F30"/>
                </a:solidFill>
                <a:latin typeface="BIZ UDGothic"/>
                <a:ea typeface="BIZ UDGothic"/>
                <a:cs typeface="BIZ UDGothic"/>
              </a:rPr>
              <a:t>首相が X で呼びかけた</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国からの呼びかけ</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出典：高市早苗首相の X 投稿（2026-10-21）、INTERNET Watch（2026-10-22）、共同通信（2026-10-22）</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9</a:t>
            </a:r>
          </a:p>
        </p:txBody>
      </p:sp>
      <p:sp>
        <p:nvSpPr>
          <p:cNvPr id="6" name="Rounded Rectangle 5"/>
          <p:cNvSpPr/>
          <p:nvPr/>
        </p:nvSpPr>
        <p:spPr>
          <a:xfrm>
            <a:off x="640080" y="2286000"/>
            <a:ext cx="10911535" cy="2011680"/>
          </a:xfrm>
          <a:prstGeom prst="roundRect">
            <a:avLst>
              <a:gd name="adj" fmla="val 12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30000"/>
              </a:lnSpc>
            </a:pPr>
            <a:r>
              <a:rPr sz="3800" b="1" lang="ja-JP" altLang="en-US">
                <a:solidFill>
                  <a:srgbClr val="0F1F30"/>
                </a:solidFill>
                <a:latin typeface="BIZ UDGothic"/>
                <a:ea typeface="BIZ UDGothic"/>
                <a:cs typeface="BIZ UDGothic"/>
              </a:rPr>
              <a:t>「皆様に、今夜に対応して頂きたい</a:t>
            </a:r>
            <a:br/>
            <a:r>
              <a:rPr sz="3800" b="1" lang="ja-JP" altLang="en-US">
                <a:solidFill>
                  <a:srgbClr val="0F1F30"/>
                </a:solidFill>
                <a:latin typeface="BIZ UDGothic"/>
                <a:ea typeface="BIZ UDGothic"/>
                <a:cs typeface="BIZ UDGothic"/>
              </a:rPr>
              <a:t>大至急のお願いです」</a:t>
            </a:r>
          </a:p>
        </p:txBody>
      </p:sp>
      <p:sp>
        <p:nvSpPr>
          <p:cNvPr id="7" name="TextBox 6"/>
          <p:cNvSpPr txBox="1"/>
          <p:nvPr/>
        </p:nvSpPr>
        <p:spPr>
          <a:xfrm>
            <a:off x="640080" y="4480560"/>
            <a:ext cx="10911535" cy="457200"/>
          </a:xfrm>
          <a:prstGeom prst="rect">
            <a:avLst/>
          </a:prstGeom>
          <a:noFill/>
        </p:spPr>
        <p:txBody>
          <a:bodyPr wrap="square" anchor="t" lIns="0" rIns="0" tIns="0" bIns="0">
            <a:noAutofit/>
          </a:bodyPr>
          <a:lstStyle/>
          <a:p>
            <a:pPr algn="l">
              <a:lnSpc>
                <a:spcPct val="120000"/>
              </a:lnSpc>
            </a:pPr>
            <a:r>
              <a:rPr sz="2000" b="0" lang="ja-JP" altLang="en-US">
                <a:solidFill>
                  <a:srgbClr val="44566B"/>
                </a:solidFill>
                <a:latin typeface="BIZ UDGothic"/>
                <a:ea typeface="BIZ UDGothic"/>
                <a:cs typeface="BIZ UDGothic"/>
              </a:rPr>
              <a:t>高市早苗首相の X の投稿（10月21日 21時55分ごろ）</a:t>
            </a:r>
          </a:p>
        </p:txBody>
      </p:sp>
      <p:sp>
        <p:nvSpPr>
          <p:cNvPr id="8" name="TextBox 7"/>
          <p:cNvSpPr txBox="1"/>
          <p:nvPr/>
        </p:nvSpPr>
        <p:spPr>
          <a:xfrm>
            <a:off x="640080" y="5074920"/>
            <a:ext cx="10911535" cy="914400"/>
          </a:xfrm>
          <a:prstGeom prst="rect">
            <a:avLst/>
          </a:prstGeom>
          <a:noFill/>
        </p:spPr>
        <p:txBody>
          <a:bodyPr wrap="square" anchor="t" lIns="0" rIns="0" tIns="0" bIns="0">
            <a:noAutofit/>
          </a:bodyPr>
          <a:lstStyle/>
          <a:p>
            <a:pPr algn="l">
              <a:lnSpc>
                <a:spcPct val="130000"/>
              </a:lnSpc>
            </a:pPr>
            <a:r>
              <a:rPr sz="2100" b="0" lang="ja-JP" altLang="en-US">
                <a:solidFill>
                  <a:srgbClr val="0F1F30"/>
                </a:solidFill>
                <a:latin typeface="BIZ UDGothic"/>
                <a:ea typeface="BIZ UDGothic"/>
                <a:cs typeface="BIZ UDGothic"/>
              </a:rPr>
              <a:t>内容：PHP を使っているか確かめ、23時の修正をすぐ当てる準備を。</a:t>
            </a:r>
            <a:br/>
            <a:r>
              <a:rPr sz="2100" b="0" lang="ja-JP" altLang="en-US">
                <a:solidFill>
                  <a:srgbClr val="0F1F30"/>
                </a:solidFill>
                <a:latin typeface="BIZ UDGothic"/>
                <a:ea typeface="BIZ UDGothic"/>
                <a:cs typeface="BIZ UDGothic"/>
              </a:rPr>
              <a:t>難しければ、サイトの一時停止も「リスクを低減させるための有効策の一つ」。</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261872"/>
          </a:xfrm>
        </p:spPr>
        <p:txBody>
          <a:bodyPr wrap="square" anchor="t" lIns="0" rIns="0" tIns="0" bIns="0">
            <a:noAutofit/>
          </a:bodyPr>
          <a:lstStyle/>
          <a:p>
            <a:pPr algn="l">
              <a:lnSpc>
                <a:spcPct val="115000"/>
              </a:lnSpc>
            </a:pPr>
            <a:r>
              <a:rPr sz="3600" b="1" lang="ja-JP" altLang="en-US">
                <a:solidFill>
                  <a:srgbClr val="0F1F30"/>
                </a:solidFill>
                <a:latin typeface="BIZ UDGothic"/>
                <a:ea typeface="BIZ UDGothic"/>
                <a:cs typeface="BIZ UDGothic"/>
              </a:rPr>
              <a:t>21時。あなたはネットショップの責任者。</a:t>
            </a:r>
            <a:br/>
            <a:r>
              <a:rPr sz="3600" b="1" lang="ja-JP" altLang="en-US">
                <a:solidFill>
                  <a:srgbClr val="0F1F30"/>
                </a:solidFill>
                <a:latin typeface="BIZ UDGothic"/>
                <a:ea typeface="BIZ UDGothic"/>
                <a:cs typeface="BIZ UDGothic"/>
              </a:rPr>
              <a:t>今夜、止める？ 止めない？</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話し合おう：ワークシート②（個人2分 → 班4分 → 発表3班）</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カードは画面に映すだけ（刷らない）。E は国家サイバー統括室と首相の X 投稿（2026-10-21）、ほかは設定</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10</a:t>
            </a:r>
          </a:p>
        </p:txBody>
      </p:sp>
      <p:sp>
        <p:nvSpPr>
          <p:cNvPr id="6" name="Rounded Rectangle 5"/>
          <p:cNvSpPr/>
          <p:nvPr/>
        </p:nvSpPr>
        <p:spPr>
          <a:xfrm>
            <a:off x="640080" y="2606040"/>
            <a:ext cx="3520440" cy="1325880"/>
          </a:xfrm>
          <a:prstGeom prst="roundRect">
            <a:avLst>
              <a:gd name="adj" fmla="val 8000"/>
            </a:avLst>
          </a:prstGeom>
          <a:solidFill>
            <a:srgbClr val="FFFFFF"/>
          </a:solidFill>
          <a:ln w="12700">
            <a:solidFill>
              <a:srgbClr val="7FA2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Oval 6"/>
          <p:cNvSpPr/>
          <p:nvPr/>
        </p:nvSpPr>
        <p:spPr>
          <a:xfrm>
            <a:off x="795527" y="3012948"/>
            <a:ext cx="512064" cy="512064"/>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A</a:t>
            </a:r>
          </a:p>
        </p:txBody>
      </p:sp>
      <p:sp>
        <p:nvSpPr>
          <p:cNvPr id="8" name="TextBox 7"/>
          <p:cNvSpPr txBox="1"/>
          <p:nvPr/>
        </p:nvSpPr>
        <p:spPr>
          <a:xfrm>
            <a:off x="1417319" y="2697480"/>
            <a:ext cx="2651760" cy="1143000"/>
          </a:xfrm>
          <a:prstGeom prst="rect">
            <a:avLst/>
          </a:prstGeom>
          <a:noFill/>
        </p:spPr>
        <p:txBody>
          <a:bodyPr wrap="square" anchor="ctr" lIns="0" rIns="0" tIns="0" bIns="0">
            <a:noAutofit/>
          </a:bodyPr>
          <a:lstStyle/>
          <a:p>
            <a:pPr algn="l">
              <a:lnSpc>
                <a:spcPct val="120000"/>
              </a:lnSpc>
            </a:pPr>
            <a:r>
              <a:rPr sz="1600" b="0" lang="ja-JP" altLang="en-US">
                <a:solidFill>
                  <a:srgbClr val="0F1F30"/>
                </a:solidFill>
                <a:latin typeface="BIZ UDGothic"/>
                <a:ea typeface="BIZ UDGothic"/>
                <a:cs typeface="BIZ UDGothic"/>
              </a:rPr>
              <a:t>PHP が動くのは、</a:t>
            </a:r>
            <a:br/>
            <a:r>
              <a:rPr sz="1600" b="0" lang="ja-JP" altLang="en-US">
                <a:solidFill>
                  <a:srgbClr val="0F1F30"/>
                </a:solidFill>
                <a:latin typeface="BIZ UDGothic"/>
                <a:ea typeface="BIZ UDGothic"/>
                <a:cs typeface="BIZ UDGothic"/>
              </a:rPr>
              <a:t>注文と会員のページ</a:t>
            </a:r>
          </a:p>
        </p:txBody>
      </p:sp>
      <p:sp>
        <p:nvSpPr>
          <p:cNvPr id="9" name="Rounded Rectangle 8"/>
          <p:cNvSpPr/>
          <p:nvPr/>
        </p:nvSpPr>
        <p:spPr>
          <a:xfrm>
            <a:off x="4334256" y="2606040"/>
            <a:ext cx="3520440" cy="1325880"/>
          </a:xfrm>
          <a:prstGeom prst="roundRect">
            <a:avLst>
              <a:gd name="adj" fmla="val 8000"/>
            </a:avLst>
          </a:prstGeom>
          <a:solidFill>
            <a:srgbClr val="FFFFFF"/>
          </a:solidFill>
          <a:ln w="12700">
            <a:solidFill>
              <a:srgbClr val="7FA2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4489704" y="3012948"/>
            <a:ext cx="512064" cy="512064"/>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B</a:t>
            </a:r>
          </a:p>
        </p:txBody>
      </p:sp>
      <p:sp>
        <p:nvSpPr>
          <p:cNvPr id="11" name="TextBox 10"/>
          <p:cNvSpPr txBox="1"/>
          <p:nvPr/>
        </p:nvSpPr>
        <p:spPr>
          <a:xfrm>
            <a:off x="5111496" y="2697480"/>
            <a:ext cx="2651760" cy="1143000"/>
          </a:xfrm>
          <a:prstGeom prst="rect">
            <a:avLst/>
          </a:prstGeom>
          <a:noFill/>
        </p:spPr>
        <p:txBody>
          <a:bodyPr wrap="square" anchor="ctr" lIns="0" rIns="0" tIns="0" bIns="0">
            <a:noAutofit/>
          </a:bodyPr>
          <a:lstStyle/>
          <a:p>
            <a:pPr algn="l">
              <a:lnSpc>
                <a:spcPct val="120000"/>
              </a:lnSpc>
            </a:pPr>
            <a:r>
              <a:rPr sz="1600" b="0" lang="ja-JP" altLang="en-US">
                <a:solidFill>
                  <a:srgbClr val="0F1F30"/>
                </a:solidFill>
                <a:latin typeface="BIZ UDGothic"/>
                <a:ea typeface="BIZ UDGothic"/>
                <a:cs typeface="BIZ UDGothic"/>
              </a:rPr>
              <a:t>修正版は23時に出る。</a:t>
            </a:r>
            <a:br/>
            <a:r>
              <a:rPr sz="1600" b="0" lang="ja-JP" altLang="en-US">
                <a:solidFill>
                  <a:srgbClr val="0F1F30"/>
                </a:solidFill>
                <a:latin typeface="BIZ UDGothic"/>
                <a:ea typeface="BIZ UDGothic"/>
                <a:cs typeface="BIZ UDGothic"/>
              </a:rPr>
              <a:t>当てるのに約1時間</a:t>
            </a:r>
          </a:p>
        </p:txBody>
      </p:sp>
      <p:sp>
        <p:nvSpPr>
          <p:cNvPr id="12" name="Rounded Rectangle 11"/>
          <p:cNvSpPr/>
          <p:nvPr/>
        </p:nvSpPr>
        <p:spPr>
          <a:xfrm>
            <a:off x="8028431" y="2606040"/>
            <a:ext cx="3520440" cy="1325880"/>
          </a:xfrm>
          <a:prstGeom prst="roundRect">
            <a:avLst>
              <a:gd name="adj" fmla="val 8000"/>
            </a:avLst>
          </a:prstGeom>
          <a:solidFill>
            <a:srgbClr val="FFFFFF"/>
          </a:solidFill>
          <a:ln w="12700">
            <a:solidFill>
              <a:srgbClr val="7FA2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Oval 12"/>
          <p:cNvSpPr/>
          <p:nvPr/>
        </p:nvSpPr>
        <p:spPr>
          <a:xfrm>
            <a:off x="8183879" y="3012948"/>
            <a:ext cx="512064" cy="512064"/>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C</a:t>
            </a:r>
          </a:p>
        </p:txBody>
      </p:sp>
      <p:sp>
        <p:nvSpPr>
          <p:cNvPr id="14" name="TextBox 13"/>
          <p:cNvSpPr txBox="1"/>
          <p:nvPr/>
        </p:nvSpPr>
        <p:spPr>
          <a:xfrm>
            <a:off x="8805672" y="2697480"/>
            <a:ext cx="2651760" cy="1143000"/>
          </a:xfrm>
          <a:prstGeom prst="rect">
            <a:avLst/>
          </a:prstGeom>
          <a:noFill/>
        </p:spPr>
        <p:txBody>
          <a:bodyPr wrap="square" anchor="ctr" lIns="0" rIns="0" tIns="0" bIns="0">
            <a:noAutofit/>
          </a:bodyPr>
          <a:lstStyle/>
          <a:p>
            <a:pPr algn="l">
              <a:lnSpc>
                <a:spcPct val="120000"/>
              </a:lnSpc>
            </a:pPr>
            <a:r>
              <a:rPr sz="1600" b="0" lang="ja-JP" altLang="en-US">
                <a:solidFill>
                  <a:srgbClr val="0F1F30"/>
                </a:solidFill>
                <a:latin typeface="BIZ UDGothic"/>
                <a:ea typeface="BIZ UDGothic"/>
                <a:cs typeface="BIZ UDGothic"/>
              </a:rPr>
              <a:t>夜9〜11時は、1日で</a:t>
            </a:r>
            <a:br/>
            <a:r>
              <a:rPr sz="1600" b="0" lang="ja-JP" altLang="en-US">
                <a:solidFill>
                  <a:srgbClr val="0F1F30"/>
                </a:solidFill>
                <a:latin typeface="BIZ UDGothic"/>
                <a:ea typeface="BIZ UDGothic"/>
                <a:cs typeface="BIZ UDGothic"/>
              </a:rPr>
              <a:t>いちばん注文が多い</a:t>
            </a:r>
          </a:p>
        </p:txBody>
      </p:sp>
      <p:sp>
        <p:nvSpPr>
          <p:cNvPr id="15" name="Rounded Rectangle 14"/>
          <p:cNvSpPr/>
          <p:nvPr/>
        </p:nvSpPr>
        <p:spPr>
          <a:xfrm>
            <a:off x="640080" y="4133087"/>
            <a:ext cx="3520440" cy="1325880"/>
          </a:xfrm>
          <a:prstGeom prst="roundRect">
            <a:avLst>
              <a:gd name="adj" fmla="val 8000"/>
            </a:avLst>
          </a:prstGeom>
          <a:solidFill>
            <a:srgbClr val="FFFFFF"/>
          </a:solidFill>
          <a:ln w="12700">
            <a:solidFill>
              <a:srgbClr val="7FA2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Oval 15"/>
          <p:cNvSpPr/>
          <p:nvPr/>
        </p:nvSpPr>
        <p:spPr>
          <a:xfrm>
            <a:off x="795527" y="4539995"/>
            <a:ext cx="512064" cy="512064"/>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D</a:t>
            </a:r>
          </a:p>
        </p:txBody>
      </p:sp>
      <p:sp>
        <p:nvSpPr>
          <p:cNvPr id="17" name="TextBox 16"/>
          <p:cNvSpPr txBox="1"/>
          <p:nvPr/>
        </p:nvSpPr>
        <p:spPr>
          <a:xfrm>
            <a:off x="1417319" y="4224527"/>
            <a:ext cx="2651760" cy="1143000"/>
          </a:xfrm>
          <a:prstGeom prst="rect">
            <a:avLst/>
          </a:prstGeom>
          <a:noFill/>
        </p:spPr>
        <p:txBody>
          <a:bodyPr wrap="square" anchor="ctr" lIns="0" rIns="0" tIns="0" bIns="0">
            <a:noAutofit/>
          </a:bodyPr>
          <a:lstStyle/>
          <a:p>
            <a:pPr algn="l">
              <a:lnSpc>
                <a:spcPct val="120000"/>
              </a:lnSpc>
            </a:pPr>
            <a:r>
              <a:rPr sz="1600" b="0" lang="ja-JP" altLang="en-US">
                <a:solidFill>
                  <a:srgbClr val="0F1F30"/>
                </a:solidFill>
                <a:latin typeface="BIZ UDGothic"/>
                <a:ea typeface="BIZ UDGothic"/>
                <a:cs typeface="BIZ UDGothic"/>
              </a:rPr>
              <a:t>会員10万人の名前・</a:t>
            </a:r>
            <a:br/>
            <a:r>
              <a:rPr sz="1600" b="0" lang="ja-JP" altLang="en-US">
                <a:solidFill>
                  <a:srgbClr val="0F1F30"/>
                </a:solidFill>
                <a:latin typeface="BIZ UDGothic"/>
                <a:ea typeface="BIZ UDGothic"/>
                <a:cs typeface="BIZ UDGothic"/>
              </a:rPr>
              <a:t>住所・注文の記録</a:t>
            </a:r>
          </a:p>
        </p:txBody>
      </p:sp>
      <p:sp>
        <p:nvSpPr>
          <p:cNvPr id="18" name="Rounded Rectangle 17"/>
          <p:cNvSpPr/>
          <p:nvPr/>
        </p:nvSpPr>
        <p:spPr>
          <a:xfrm>
            <a:off x="4334256" y="4133087"/>
            <a:ext cx="3520440" cy="1325880"/>
          </a:xfrm>
          <a:prstGeom prst="roundRect">
            <a:avLst>
              <a:gd name="adj" fmla="val 8000"/>
            </a:avLst>
          </a:prstGeom>
          <a:solidFill>
            <a:srgbClr val="FFFFFF"/>
          </a:solidFill>
          <a:ln w="12700">
            <a:solidFill>
              <a:srgbClr val="7FA2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Oval 18"/>
          <p:cNvSpPr/>
          <p:nvPr/>
        </p:nvSpPr>
        <p:spPr>
          <a:xfrm>
            <a:off x="4489704" y="4539995"/>
            <a:ext cx="512064" cy="512064"/>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E</a:t>
            </a:r>
          </a:p>
        </p:txBody>
      </p:sp>
      <p:sp>
        <p:nvSpPr>
          <p:cNvPr id="20" name="TextBox 19"/>
          <p:cNvSpPr txBox="1"/>
          <p:nvPr/>
        </p:nvSpPr>
        <p:spPr>
          <a:xfrm>
            <a:off x="5111496" y="4224527"/>
            <a:ext cx="2651760" cy="1143000"/>
          </a:xfrm>
          <a:prstGeom prst="rect">
            <a:avLst/>
          </a:prstGeom>
          <a:noFill/>
        </p:spPr>
        <p:txBody>
          <a:bodyPr wrap="square" anchor="ctr" lIns="0" rIns="0" tIns="0" bIns="0">
            <a:noAutofit/>
          </a:bodyPr>
          <a:lstStyle/>
          <a:p>
            <a:pPr algn="l">
              <a:lnSpc>
                <a:spcPct val="120000"/>
              </a:lnSpc>
            </a:pPr>
            <a:r>
              <a:rPr sz="1600" b="0" lang="ja-JP" altLang="en-US">
                <a:solidFill>
                  <a:srgbClr val="0F1F30"/>
                </a:solidFill>
                <a:latin typeface="BIZ UDGothic"/>
                <a:ea typeface="BIZ UDGothic"/>
                <a:cs typeface="BIZ UDGothic"/>
              </a:rPr>
              <a:t>国家サイバー統括室と</a:t>
            </a:r>
            <a:br/>
            <a:r>
              <a:rPr sz="1600" b="0" lang="ja-JP" altLang="en-US">
                <a:solidFill>
                  <a:srgbClr val="0F1F30"/>
                </a:solidFill>
                <a:latin typeface="BIZ UDGothic"/>
                <a:ea typeface="BIZ UDGothic"/>
                <a:cs typeface="BIZ UDGothic"/>
              </a:rPr>
              <a:t>首相が「今夜」と呼びかけ</a:t>
            </a:r>
          </a:p>
        </p:txBody>
      </p:sp>
      <p:sp>
        <p:nvSpPr>
          <p:cNvPr id="21" name="Rounded Rectangle 20"/>
          <p:cNvSpPr/>
          <p:nvPr/>
        </p:nvSpPr>
        <p:spPr>
          <a:xfrm>
            <a:off x="8028431" y="4133087"/>
            <a:ext cx="3520440" cy="1325880"/>
          </a:xfrm>
          <a:prstGeom prst="roundRect">
            <a:avLst>
              <a:gd name="adj" fmla="val 8000"/>
            </a:avLst>
          </a:prstGeom>
          <a:solidFill>
            <a:srgbClr val="FFFFFF"/>
          </a:solidFill>
          <a:ln w="12700">
            <a:solidFill>
              <a:srgbClr val="7FA2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8183879" y="4539995"/>
            <a:ext cx="512064" cy="512064"/>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F</a:t>
            </a:r>
          </a:p>
        </p:txBody>
      </p:sp>
      <p:sp>
        <p:nvSpPr>
          <p:cNvPr id="23" name="TextBox 22"/>
          <p:cNvSpPr txBox="1"/>
          <p:nvPr/>
        </p:nvSpPr>
        <p:spPr>
          <a:xfrm>
            <a:off x="8805672" y="4224527"/>
            <a:ext cx="2651760" cy="1143000"/>
          </a:xfrm>
          <a:prstGeom prst="rect">
            <a:avLst/>
          </a:prstGeom>
          <a:noFill/>
        </p:spPr>
        <p:txBody>
          <a:bodyPr wrap="square" anchor="ctr" lIns="0" rIns="0" tIns="0" bIns="0">
            <a:noAutofit/>
          </a:bodyPr>
          <a:lstStyle/>
          <a:p>
            <a:pPr algn="l">
              <a:lnSpc>
                <a:spcPct val="120000"/>
              </a:lnSpc>
            </a:pPr>
            <a:r>
              <a:rPr sz="1600" b="0" lang="ja-JP" altLang="en-US">
                <a:solidFill>
                  <a:srgbClr val="0F1F30"/>
                </a:solidFill>
                <a:latin typeface="BIZ UDGothic"/>
                <a:ea typeface="BIZ UDGothic"/>
                <a:cs typeface="BIZ UDGothic"/>
              </a:rPr>
              <a:t>23時に当てたあと、</a:t>
            </a:r>
            <a:br/>
            <a:r>
              <a:rPr sz="1600" b="0" lang="ja-JP" altLang="en-US">
                <a:solidFill>
                  <a:srgbClr val="0F1F30"/>
                </a:solidFill>
                <a:latin typeface="BIZ UDGothic"/>
                <a:ea typeface="BIZ UDGothic"/>
                <a:cs typeface="BIZ UDGothic"/>
              </a:rPr>
              <a:t>動作の確認に約30分</a:t>
            </a:r>
          </a:p>
        </p:txBody>
      </p:sp>
      <p:sp>
        <p:nvSpPr>
          <p:cNvPr id="24" name="TextBox 23"/>
          <p:cNvSpPr txBox="1"/>
          <p:nvPr/>
        </p:nvSpPr>
        <p:spPr>
          <a:xfrm>
            <a:off x="640080" y="5760720"/>
            <a:ext cx="10911535" cy="457200"/>
          </a:xfrm>
          <a:prstGeom prst="rect">
            <a:avLst/>
          </a:prstGeom>
          <a:noFill/>
        </p:spPr>
        <p:txBody>
          <a:bodyPr wrap="square" anchor="t" lIns="0" rIns="0" tIns="0" bIns="0">
            <a:noAutofit/>
          </a:bodyPr>
          <a:lstStyle/>
          <a:p>
            <a:pPr algn="l">
              <a:lnSpc>
                <a:spcPct val="120000"/>
              </a:lnSpc>
            </a:pPr>
            <a:r>
              <a:rPr sz="2200" b="1" lang="ja-JP" altLang="en-US">
                <a:solidFill>
                  <a:srgbClr val="D42B2E"/>
                </a:solidFill>
                <a:latin typeface="BIZ UDGothic"/>
                <a:ea typeface="BIZ UDGothic"/>
                <a:cs typeface="BIZ UDGothic"/>
              </a:rPr>
              <a:t>どのカードをいちばん重く見た？　それはなぜ？</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326896"/>
          </a:xfrm>
        </p:spPr>
        <p:txBody>
          <a:bodyPr wrap="square" anchor="t" lIns="0" rIns="0" tIns="0" bIns="0">
            <a:noAutofit/>
          </a:bodyPr>
          <a:lstStyle/>
          <a:p>
            <a:pPr algn="l">
              <a:lnSpc>
                <a:spcPct val="115000"/>
              </a:lnSpc>
            </a:pPr>
            <a:r>
              <a:rPr sz="3800" b="1" lang="ja-JP" altLang="en-US">
                <a:solidFill>
                  <a:srgbClr val="0F1F30"/>
                </a:solidFill>
                <a:latin typeface="BIZ UDGothic"/>
                <a:ea typeface="BIZ UDGothic"/>
                <a:cs typeface="BIZ UDGothic"/>
              </a:rPr>
              <a:t>正解は一つではない。</a:t>
            </a:r>
            <a:br/>
            <a:r>
              <a:rPr sz="3800" b="1" lang="ja-JP" altLang="en-US">
                <a:solidFill>
                  <a:srgbClr val="0F1F30"/>
                </a:solidFill>
                <a:latin typeface="BIZ UDGothic"/>
                <a:ea typeface="BIZ UDGothic"/>
                <a:cs typeface="BIZ UDGothic"/>
              </a:rPr>
              <a:t>判断には、ふだんからの情報が要る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話し合いのまとめ</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出典：国家サイバー統括室の X 投稿（2026-10-21）、IPA「PHPの脆弱性対策について」（2026-10-22）</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11</a:t>
            </a:r>
          </a:p>
        </p:txBody>
      </p:sp>
      <p:sp>
        <p:nvSpPr>
          <p:cNvPr id="6" name="Rounded Rectangle 5"/>
          <p:cNvSpPr/>
          <p:nvPr/>
        </p:nvSpPr>
        <p:spPr>
          <a:xfrm>
            <a:off x="640080" y="2514600"/>
            <a:ext cx="5227167" cy="640080"/>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止めると困ること</a:t>
            </a:r>
          </a:p>
        </p:txBody>
      </p:sp>
      <p:sp>
        <p:nvSpPr>
          <p:cNvPr id="7" name="Rounded Rectangle 6"/>
          <p:cNvSpPr/>
          <p:nvPr/>
        </p:nvSpPr>
        <p:spPr>
          <a:xfrm>
            <a:off x="640080" y="3246120"/>
            <a:ext cx="5227167" cy="169164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960119" y="3383280"/>
            <a:ext cx="4678527" cy="1463040"/>
          </a:xfrm>
          <a:prstGeom prst="rect">
            <a:avLst/>
          </a:prstGeom>
          <a:noFill/>
        </p:spPr>
        <p:txBody>
          <a:bodyPr wrap="square" anchor="t" lIns="0" rIns="0" tIns="0" bIns="0">
            <a:noAutofit/>
          </a:bodyPr>
          <a:lstStyle/>
          <a:p>
            <a:pPr algn="l">
              <a:lnSpc>
                <a:spcPct val="120000"/>
              </a:lnSpc>
              <a:spcAft>
                <a:spcPts val="400"/>
              </a:spcAft>
            </a:pPr>
            <a:r>
              <a:rPr sz="2100" b="0" lang="ja-JP" altLang="en-US">
                <a:solidFill>
                  <a:srgbClr val="0F1F30"/>
                </a:solidFill>
                <a:latin typeface="BIZ UDGothic"/>
                <a:ea typeface="BIZ UDGothic"/>
                <a:cs typeface="BIZ UDGothic"/>
              </a:rPr>
              <a:t>・お客さんが使えなくなる</a:t>
            </a:r>
          </a:p>
          <a:p>
            <a:pPr algn="l">
              <a:lnSpc>
                <a:spcPct val="120000"/>
              </a:lnSpc>
              <a:spcAft>
                <a:spcPts val="400"/>
              </a:spcAft>
            </a:pPr>
            <a:r>
              <a:rPr sz="2100" b="0" lang="ja-JP" altLang="en-US">
                <a:solidFill>
                  <a:srgbClr val="0F1F30"/>
                </a:solidFill>
                <a:latin typeface="BIZ UDGothic"/>
                <a:ea typeface="BIZ UDGothic"/>
                <a:cs typeface="BIZ UDGothic"/>
              </a:rPr>
              <a:t>・売り上げが減る</a:t>
            </a:r>
          </a:p>
          <a:p>
            <a:pPr algn="l">
              <a:lnSpc>
                <a:spcPct val="120000"/>
              </a:lnSpc>
              <a:spcAft>
                <a:spcPts val="400"/>
              </a:spcAft>
            </a:pPr>
            <a:r>
              <a:rPr sz="2100" b="0" lang="ja-JP" altLang="en-US">
                <a:solidFill>
                  <a:srgbClr val="0F1F30"/>
                </a:solidFill>
                <a:latin typeface="BIZ UDGothic"/>
                <a:ea typeface="BIZ UDGothic"/>
                <a:cs typeface="BIZ UDGothic"/>
              </a:rPr>
              <a:t>・問い合わせが増える</a:t>
            </a:r>
          </a:p>
        </p:txBody>
      </p:sp>
      <p:sp>
        <p:nvSpPr>
          <p:cNvPr id="9" name="Rounded Rectangle 8"/>
          <p:cNvSpPr/>
          <p:nvPr/>
        </p:nvSpPr>
        <p:spPr>
          <a:xfrm>
            <a:off x="6324447" y="2514600"/>
            <a:ext cx="5227167" cy="640080"/>
          </a:xfrm>
          <a:prstGeom prst="roundRect">
            <a:avLst>
              <a:gd name="adj" fmla="val 12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止めないと起こりうること</a:t>
            </a:r>
          </a:p>
        </p:txBody>
      </p:sp>
      <p:sp>
        <p:nvSpPr>
          <p:cNvPr id="10" name="Rounded Rectangle 9"/>
          <p:cNvSpPr/>
          <p:nvPr/>
        </p:nvSpPr>
        <p:spPr>
          <a:xfrm>
            <a:off x="6324447" y="3246120"/>
            <a:ext cx="5227167" cy="169164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6644487" y="3383280"/>
            <a:ext cx="4678527" cy="1463040"/>
          </a:xfrm>
          <a:prstGeom prst="rect">
            <a:avLst/>
          </a:prstGeom>
          <a:noFill/>
        </p:spPr>
        <p:txBody>
          <a:bodyPr wrap="square" anchor="t" lIns="0" rIns="0" tIns="0" bIns="0">
            <a:noAutofit/>
          </a:bodyPr>
          <a:lstStyle/>
          <a:p>
            <a:pPr algn="l">
              <a:lnSpc>
                <a:spcPct val="120000"/>
              </a:lnSpc>
              <a:spcAft>
                <a:spcPts val="400"/>
              </a:spcAft>
            </a:pPr>
            <a:r>
              <a:rPr sz="2100" b="0" lang="ja-JP" altLang="en-US">
                <a:solidFill>
                  <a:srgbClr val="0F1F30"/>
                </a:solidFill>
                <a:latin typeface="BIZ UDGothic"/>
                <a:ea typeface="BIZ UDGothic"/>
                <a:cs typeface="BIZ UDGothic"/>
              </a:rPr>
              <a:t>・サーバーを乗っ取られるおそれ</a:t>
            </a:r>
          </a:p>
          <a:p>
            <a:pPr algn="l">
              <a:lnSpc>
                <a:spcPct val="120000"/>
              </a:lnSpc>
              <a:spcAft>
                <a:spcPts val="400"/>
              </a:spcAft>
            </a:pPr>
            <a:r>
              <a:rPr sz="2100" b="0" lang="ja-JP" altLang="en-US">
                <a:solidFill>
                  <a:srgbClr val="0F1F30"/>
                </a:solidFill>
                <a:latin typeface="BIZ UDGothic"/>
                <a:ea typeface="BIZ UDGothic"/>
                <a:cs typeface="BIZ UDGothic"/>
              </a:rPr>
              <a:t>・個人情報が盗まれるおそれ</a:t>
            </a:r>
          </a:p>
          <a:p>
            <a:pPr algn="l">
              <a:lnSpc>
                <a:spcPct val="120000"/>
              </a:lnSpc>
              <a:spcAft>
                <a:spcPts val="400"/>
              </a:spcAft>
            </a:pPr>
            <a:r>
              <a:rPr sz="2100" b="0" lang="ja-JP" altLang="en-US">
                <a:solidFill>
                  <a:srgbClr val="0F1F30"/>
                </a:solidFill>
                <a:latin typeface="BIZ UDGothic"/>
                <a:ea typeface="BIZ UDGothic"/>
                <a:cs typeface="BIZ UDGothic"/>
              </a:rPr>
              <a:t>・ほかへの攻撃に使われるおそれ</a:t>
            </a:r>
          </a:p>
        </p:txBody>
      </p:sp>
      <p:sp>
        <p:nvSpPr>
          <p:cNvPr id="12" name="Rounded Rectangle 11"/>
          <p:cNvSpPr/>
          <p:nvPr/>
        </p:nvSpPr>
        <p:spPr>
          <a:xfrm>
            <a:off x="640080" y="5120640"/>
            <a:ext cx="10911535" cy="868680"/>
          </a:xfrm>
          <a:prstGeom prst="roundRect">
            <a:avLst>
              <a:gd name="adj" fmla="val 12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200" b="1" lang="ja-JP" altLang="en-US">
                <a:solidFill>
                  <a:srgbClr val="D42B2E"/>
                </a:solidFill>
                <a:latin typeface="BIZ UDGothic"/>
                <a:ea typeface="BIZ UDGothic"/>
                <a:cs typeface="BIZ UDGothic"/>
              </a:rPr>
              <a:t>判断に必要な情報：</a:t>
            </a:r>
            <a:r>
              <a:rPr sz="2200" b="1" lang="ja-JP" altLang="en-US">
                <a:solidFill>
                  <a:srgbClr val="0F1F30"/>
                </a:solidFill>
                <a:latin typeface="BIZ UDGothic"/>
                <a:ea typeface="BIZ UDGothic"/>
                <a:cs typeface="BIZ UDGothic"/>
              </a:rPr>
              <a:t>どこで PHP が動く？　外から届く？　誰が決める？</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391920"/>
          </a:xfrm>
        </p:spPr>
        <p:txBody>
          <a:bodyPr wrap="square" anchor="t" lIns="0" rIns="0" tIns="0" bIns="0">
            <a:noAutofit/>
          </a:bodyPr>
          <a:lstStyle/>
          <a:p>
            <a:pPr algn="l">
              <a:lnSpc>
                <a:spcPct val="115000"/>
              </a:lnSpc>
            </a:pPr>
            <a:r>
              <a:rPr sz="4000" b="1" lang="ja-JP" altLang="en-US">
                <a:solidFill>
                  <a:srgbClr val="0F1F30"/>
                </a:solidFill>
                <a:latin typeface="BIZ UDGothic"/>
                <a:ea typeface="BIZ UDGothic"/>
                <a:cs typeface="BIZ UDGothic"/>
              </a:rPr>
              <a:t>たくさんの人の連携で、</a:t>
            </a:r>
            <a:br/>
            <a:r>
              <a:rPr sz="4000" b="1" lang="ja-JP" altLang="en-US">
                <a:solidFill>
                  <a:srgbClr val="0F1F30"/>
                </a:solidFill>
                <a:latin typeface="BIZ UDGothic"/>
                <a:ea typeface="BIZ UDGothic"/>
                <a:cs typeface="BIZ UDGothic"/>
              </a:rPr>
              <a:t>その夜を越えた</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社会のサイバーセキュリティ</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出典：The PHP Foundation（2026-10-21）、IPA（2026-10-22 掲載、10-27 更新）、共同通信（2026-10-22）</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12</a:t>
            </a:r>
          </a:p>
        </p:txBody>
      </p:sp>
      <p:sp>
        <p:nvSpPr>
          <p:cNvPr id="6" name="Rounded Rectangle 5"/>
          <p:cNvSpPr/>
          <p:nvPr/>
        </p:nvSpPr>
        <p:spPr>
          <a:xfrm>
            <a:off x="640080" y="2743200"/>
            <a:ext cx="1874519" cy="1188720"/>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報告する</a:t>
            </a:r>
          </a:p>
        </p:txBody>
      </p:sp>
      <p:sp>
        <p:nvSpPr>
          <p:cNvPr id="7" name="TextBox 6"/>
          <p:cNvSpPr txBox="1"/>
          <p:nvPr/>
        </p:nvSpPr>
        <p:spPr>
          <a:xfrm>
            <a:off x="640080" y="4069080"/>
            <a:ext cx="1874519" cy="548640"/>
          </a:xfrm>
          <a:prstGeom prst="rect">
            <a:avLst/>
          </a:prstGeom>
          <a:noFill/>
        </p:spPr>
        <p:txBody>
          <a:bodyPr wrap="square" anchor="t" lIns="0" rIns="0" tIns="0" bIns="0">
            <a:noAutofit/>
          </a:bodyPr>
          <a:lstStyle/>
          <a:p>
            <a:pPr algn="ctr">
              <a:lnSpc>
                <a:spcPct val="120000"/>
              </a:lnSpc>
            </a:pPr>
            <a:r>
              <a:rPr sz="2000" b="0" lang="ja-JP" altLang="en-US">
                <a:solidFill>
                  <a:srgbClr val="0F1F30"/>
                </a:solidFill>
                <a:latin typeface="BIZ UDGothic"/>
                <a:ea typeface="BIZ UDGothic"/>
                <a:cs typeface="BIZ UDGothic"/>
              </a:rPr>
              <a:t>研究者・会社</a:t>
            </a:r>
          </a:p>
        </p:txBody>
      </p:sp>
      <p:sp>
        <p:nvSpPr>
          <p:cNvPr id="8" name="Right Arrow 7"/>
          <p:cNvSpPr/>
          <p:nvPr/>
        </p:nvSpPr>
        <p:spPr>
          <a:xfrm>
            <a:off x="2569464" y="3154680"/>
            <a:ext cx="274320" cy="365760"/>
          </a:xfrm>
          <a:prstGeom prst="rightArrow">
            <a:avLst/>
          </a:prstGeom>
          <a:solidFill>
            <a:srgbClr val="86A9C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ounded Rectangle 8"/>
          <p:cNvSpPr/>
          <p:nvPr/>
        </p:nvSpPr>
        <p:spPr>
          <a:xfrm>
            <a:off x="2898648" y="2743200"/>
            <a:ext cx="1874519" cy="1188720"/>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直す</a:t>
            </a:r>
          </a:p>
        </p:txBody>
      </p:sp>
      <p:sp>
        <p:nvSpPr>
          <p:cNvPr id="10" name="TextBox 9"/>
          <p:cNvSpPr txBox="1"/>
          <p:nvPr/>
        </p:nvSpPr>
        <p:spPr>
          <a:xfrm>
            <a:off x="2898648" y="4069080"/>
            <a:ext cx="1874519" cy="548640"/>
          </a:xfrm>
          <a:prstGeom prst="rect">
            <a:avLst/>
          </a:prstGeom>
          <a:noFill/>
        </p:spPr>
        <p:txBody>
          <a:bodyPr wrap="square" anchor="t" lIns="0" rIns="0" tIns="0" bIns="0">
            <a:noAutofit/>
          </a:bodyPr>
          <a:lstStyle/>
          <a:p>
            <a:pPr algn="ctr">
              <a:lnSpc>
                <a:spcPct val="120000"/>
              </a:lnSpc>
            </a:pPr>
            <a:r>
              <a:rPr sz="2000" b="0" lang="ja-JP" altLang="en-US">
                <a:solidFill>
                  <a:srgbClr val="0F1F30"/>
                </a:solidFill>
                <a:latin typeface="BIZ UDGothic"/>
                <a:ea typeface="BIZ UDGothic"/>
                <a:cs typeface="BIZ UDGothic"/>
              </a:rPr>
              <a:t>PHP の開発者</a:t>
            </a:r>
          </a:p>
        </p:txBody>
      </p:sp>
      <p:sp>
        <p:nvSpPr>
          <p:cNvPr id="11" name="Right Arrow 10"/>
          <p:cNvSpPr/>
          <p:nvPr/>
        </p:nvSpPr>
        <p:spPr>
          <a:xfrm>
            <a:off x="4828031" y="3154680"/>
            <a:ext cx="274320" cy="365760"/>
          </a:xfrm>
          <a:prstGeom prst="rightArrow">
            <a:avLst/>
          </a:prstGeom>
          <a:solidFill>
            <a:srgbClr val="86A9C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ounded Rectangle 11"/>
          <p:cNvSpPr/>
          <p:nvPr/>
        </p:nvSpPr>
        <p:spPr>
          <a:xfrm>
            <a:off x="5157216" y="2743200"/>
            <a:ext cx="1874519" cy="1188720"/>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知らせる</a:t>
            </a:r>
          </a:p>
        </p:txBody>
      </p:sp>
      <p:sp>
        <p:nvSpPr>
          <p:cNvPr id="13" name="TextBox 12"/>
          <p:cNvSpPr txBox="1"/>
          <p:nvPr/>
        </p:nvSpPr>
        <p:spPr>
          <a:xfrm>
            <a:off x="5157216" y="4069080"/>
            <a:ext cx="1874519" cy="548640"/>
          </a:xfrm>
          <a:prstGeom prst="rect">
            <a:avLst/>
          </a:prstGeom>
          <a:noFill/>
        </p:spPr>
        <p:txBody>
          <a:bodyPr wrap="square" anchor="t" lIns="0" rIns="0" tIns="0" bIns="0">
            <a:noAutofit/>
          </a:bodyPr>
          <a:lstStyle/>
          <a:p>
            <a:pPr algn="ctr">
              <a:lnSpc>
                <a:spcPct val="120000"/>
              </a:lnSpc>
            </a:pPr>
            <a:r>
              <a:rPr sz="2000" b="0" lang="ja-JP" altLang="en-US">
                <a:solidFill>
                  <a:srgbClr val="0F1F30"/>
                </a:solidFill>
                <a:latin typeface="BIZ UDGothic"/>
                <a:ea typeface="BIZ UDGothic"/>
                <a:cs typeface="BIZ UDGothic"/>
              </a:rPr>
              <a:t>国の機関</a:t>
            </a:r>
          </a:p>
        </p:txBody>
      </p:sp>
      <p:sp>
        <p:nvSpPr>
          <p:cNvPr id="14" name="Right Arrow 13"/>
          <p:cNvSpPr/>
          <p:nvPr/>
        </p:nvSpPr>
        <p:spPr>
          <a:xfrm>
            <a:off x="7086599" y="3154680"/>
            <a:ext cx="274320" cy="365760"/>
          </a:xfrm>
          <a:prstGeom prst="rightArrow">
            <a:avLst/>
          </a:prstGeom>
          <a:solidFill>
            <a:srgbClr val="86A9C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ounded Rectangle 14"/>
          <p:cNvSpPr/>
          <p:nvPr/>
        </p:nvSpPr>
        <p:spPr>
          <a:xfrm>
            <a:off x="7415783" y="2743200"/>
            <a:ext cx="1874519" cy="1188720"/>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更新・停止</a:t>
            </a:r>
          </a:p>
        </p:txBody>
      </p:sp>
      <p:sp>
        <p:nvSpPr>
          <p:cNvPr id="16" name="TextBox 15"/>
          <p:cNvSpPr txBox="1"/>
          <p:nvPr/>
        </p:nvSpPr>
        <p:spPr>
          <a:xfrm>
            <a:off x="7415783" y="4069080"/>
            <a:ext cx="1874519" cy="548640"/>
          </a:xfrm>
          <a:prstGeom prst="rect">
            <a:avLst/>
          </a:prstGeom>
          <a:noFill/>
        </p:spPr>
        <p:txBody>
          <a:bodyPr wrap="square" anchor="t" lIns="0" rIns="0" tIns="0" bIns="0">
            <a:noAutofit/>
          </a:bodyPr>
          <a:lstStyle/>
          <a:p>
            <a:pPr algn="ctr">
              <a:lnSpc>
                <a:spcPct val="120000"/>
              </a:lnSpc>
            </a:pPr>
            <a:r>
              <a:rPr sz="2000" b="0" lang="ja-JP" altLang="en-US">
                <a:solidFill>
                  <a:srgbClr val="0F1F30"/>
                </a:solidFill>
                <a:latin typeface="BIZ UDGothic"/>
                <a:ea typeface="BIZ UDGothic"/>
                <a:cs typeface="BIZ UDGothic"/>
              </a:rPr>
              <a:t>会社の担当者</a:t>
            </a:r>
          </a:p>
        </p:txBody>
      </p:sp>
      <p:sp>
        <p:nvSpPr>
          <p:cNvPr id="17" name="Right Arrow 16"/>
          <p:cNvSpPr/>
          <p:nvPr/>
        </p:nvSpPr>
        <p:spPr>
          <a:xfrm>
            <a:off x="9345168" y="3154680"/>
            <a:ext cx="274320" cy="365760"/>
          </a:xfrm>
          <a:prstGeom prst="rightArrow">
            <a:avLst/>
          </a:prstGeom>
          <a:solidFill>
            <a:srgbClr val="86A9C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ounded Rectangle 17"/>
          <p:cNvSpPr/>
          <p:nvPr/>
        </p:nvSpPr>
        <p:spPr>
          <a:xfrm>
            <a:off x="9674351" y="2743200"/>
            <a:ext cx="1874519" cy="1188720"/>
          </a:xfrm>
          <a:prstGeom prst="roundRect">
            <a:avLst>
              <a:gd name="adj" fmla="val 12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受け止める</a:t>
            </a:r>
          </a:p>
        </p:txBody>
      </p:sp>
      <p:sp>
        <p:nvSpPr>
          <p:cNvPr id="19" name="TextBox 18"/>
          <p:cNvSpPr txBox="1"/>
          <p:nvPr/>
        </p:nvSpPr>
        <p:spPr>
          <a:xfrm>
            <a:off x="9674351" y="4069080"/>
            <a:ext cx="1874519" cy="548640"/>
          </a:xfrm>
          <a:prstGeom prst="rect">
            <a:avLst/>
          </a:prstGeom>
          <a:noFill/>
        </p:spPr>
        <p:txBody>
          <a:bodyPr wrap="square" anchor="t" lIns="0" rIns="0" tIns="0" bIns="0">
            <a:noAutofit/>
          </a:bodyPr>
          <a:lstStyle/>
          <a:p>
            <a:pPr algn="ctr">
              <a:lnSpc>
                <a:spcPct val="120000"/>
              </a:lnSpc>
            </a:pPr>
            <a:r>
              <a:rPr sz="2000" b="0" lang="ja-JP" altLang="en-US">
                <a:solidFill>
                  <a:srgbClr val="0F1F30"/>
                </a:solidFill>
                <a:latin typeface="BIZ UDGothic"/>
                <a:ea typeface="BIZ UDGothic"/>
                <a:cs typeface="BIZ UDGothic"/>
              </a:rPr>
              <a:t>私たち利用者</a:t>
            </a:r>
          </a:p>
        </p:txBody>
      </p:sp>
      <p:sp>
        <p:nvSpPr>
          <p:cNvPr id="20" name="Rounded Rectangle 19"/>
          <p:cNvSpPr/>
          <p:nvPr/>
        </p:nvSpPr>
        <p:spPr>
          <a:xfrm>
            <a:off x="640080" y="4800600"/>
            <a:ext cx="10911535" cy="118872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noAutofit/>
          </a:bodyPr>
          <a:lstStyle/>
          <a:p>
            <a:pPr algn="l">
              <a:lnSpc>
                <a:spcPct val="120000"/>
              </a:lnSpc>
            </a:pPr>
            <a:r>
              <a:rPr sz="2100" b="1" lang="ja-JP" altLang="en-US">
                <a:solidFill>
                  <a:srgbClr val="0F1F30"/>
                </a:solidFill>
                <a:latin typeface="BIZ UDGothic"/>
                <a:ea typeface="BIZ UDGothic"/>
                <a:cs typeface="BIZ UDGothic"/>
              </a:rPr>
              <a:t>今回は、公開の前に情報が漏れて、この流れが崩れかけた</a:t>
            </a:r>
          </a:p>
          <a:p>
            <a:pPr algn="l">
              <a:lnSpc>
                <a:spcPct val="120000"/>
              </a:lnSpc>
            </a:pPr>
            <a:r>
              <a:rPr sz="1900" b="1" lang="ja-JP" altLang="en-US">
                <a:solidFill>
                  <a:srgbClr val="44566B"/>
                </a:solidFill>
                <a:latin typeface="BIZ UDGothic"/>
                <a:ea typeface="BIZ UDGothic"/>
                <a:cs typeface="BIZ UDGothic"/>
              </a:rPr>
              <a:t>IPA は 10月27日時点で、国内での攻撃被害の事例を把握していない</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391920"/>
          </a:xfrm>
        </p:spPr>
        <p:txBody>
          <a:bodyPr wrap="square" anchor="t" lIns="0" rIns="0" tIns="0" bIns="0">
            <a:noAutofit/>
          </a:bodyPr>
          <a:lstStyle/>
          <a:p>
            <a:pPr algn="l">
              <a:lnSpc>
                <a:spcPct val="115000"/>
              </a:lnSpc>
            </a:pPr>
            <a:r>
              <a:rPr sz="4000" b="1" lang="ja-JP" altLang="en-US">
                <a:solidFill>
                  <a:srgbClr val="0F1F30"/>
                </a:solidFill>
                <a:latin typeface="BIZ UDGothic"/>
                <a:ea typeface="BIZ UDGothic"/>
                <a:cs typeface="BIZ UDGothic"/>
              </a:rPr>
              <a:t>自分の端末でも、同じことが</a:t>
            </a:r>
            <a:br/>
            <a:r>
              <a:rPr sz="4000" b="1" lang="ja-JP" altLang="en-US">
                <a:solidFill>
                  <a:srgbClr val="0F1F30"/>
                </a:solidFill>
                <a:latin typeface="BIZ UDGothic"/>
                <a:ea typeface="BIZ UDGothic"/>
                <a:cs typeface="BIZ UDGothic"/>
              </a:rPr>
              <a:t>毎週のように起きている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自分ごとにする</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参考：文部科学省「教育情報セキュリティポリシーに関するガイドライン」（令和7年3月）、ギズモード・ジャパン（2026-10-22）</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13</a:t>
            </a:r>
          </a:p>
        </p:txBody>
      </p:sp>
      <p:sp>
        <p:nvSpPr>
          <p:cNvPr id="6" name="Rounded Rectangle 5"/>
          <p:cNvSpPr/>
          <p:nvPr/>
        </p:nvSpPr>
        <p:spPr>
          <a:xfrm>
            <a:off x="640080" y="2743200"/>
            <a:ext cx="2468880" cy="1234440"/>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今回の PHP</a:t>
            </a:r>
          </a:p>
        </p:txBody>
      </p:sp>
      <p:sp>
        <p:nvSpPr>
          <p:cNvPr id="7" name="Rounded Rectangle 6"/>
          <p:cNvSpPr/>
          <p:nvPr/>
        </p:nvSpPr>
        <p:spPr>
          <a:xfrm>
            <a:off x="3337560" y="2743200"/>
            <a:ext cx="8214055" cy="123444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20040" rIns="320040" tIns="320040" bIns="320040">
            <a:noAutofit/>
          </a:bodyPr>
          <a:lstStyle/>
          <a:p>
            <a:pPr algn="l">
              <a:lnSpc>
                <a:spcPct val="120000"/>
              </a:lnSpc>
            </a:pPr>
            <a:r>
              <a:rPr sz="2300" b="0" lang="ja-JP" altLang="en-US">
                <a:solidFill>
                  <a:srgbClr val="0F1F30"/>
                </a:solidFill>
                <a:latin typeface="BIZ UDGothic"/>
                <a:ea typeface="BIZ UDGothic"/>
                <a:cs typeface="BIZ UDGothic"/>
              </a:rPr>
              <a:t>サーバーの弱点 → 修正版 → 会社が夜中に当てた</a:t>
            </a:r>
          </a:p>
        </p:txBody>
      </p:sp>
      <p:sp>
        <p:nvSpPr>
          <p:cNvPr id="8" name="Rounded Rectangle 7"/>
          <p:cNvSpPr/>
          <p:nvPr/>
        </p:nvSpPr>
        <p:spPr>
          <a:xfrm>
            <a:off x="640080" y="4297680"/>
            <a:ext cx="2468880" cy="1234440"/>
          </a:xfrm>
          <a:prstGeom prst="roundRect">
            <a:avLst>
              <a:gd name="adj" fmla="val 12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自分の端末</a:t>
            </a:r>
          </a:p>
        </p:txBody>
      </p:sp>
      <p:sp>
        <p:nvSpPr>
          <p:cNvPr id="9" name="Rounded Rectangle 8"/>
          <p:cNvSpPr/>
          <p:nvPr/>
        </p:nvSpPr>
        <p:spPr>
          <a:xfrm>
            <a:off x="3337560" y="4297680"/>
            <a:ext cx="8214055" cy="123444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20040" rIns="320040" tIns="320040" bIns="320040">
            <a:noAutofit/>
          </a:bodyPr>
          <a:lstStyle/>
          <a:p>
            <a:pPr algn="l">
              <a:lnSpc>
                <a:spcPct val="120000"/>
              </a:lnSpc>
            </a:pPr>
            <a:r>
              <a:rPr sz="2300" b="0" lang="ja-JP" altLang="en-US">
                <a:solidFill>
                  <a:srgbClr val="0F1F30"/>
                </a:solidFill>
                <a:latin typeface="BIZ UDGothic"/>
                <a:ea typeface="BIZ UDGothic"/>
                <a:cs typeface="BIZ UDGothic"/>
              </a:rPr>
              <a:t>アプリや OS の弱点 → 更新 → 自分や家の人が当てる</a:t>
            </a:r>
          </a:p>
        </p:txBody>
      </p:sp>
      <p:sp>
        <p:nvSpPr>
          <p:cNvPr id="10" name="TextBox 9"/>
          <p:cNvSpPr txBox="1"/>
          <p:nvPr/>
        </p:nvSpPr>
        <p:spPr>
          <a:xfrm>
            <a:off x="640080" y="5852160"/>
            <a:ext cx="10911535" cy="457200"/>
          </a:xfrm>
          <a:prstGeom prst="rect">
            <a:avLst/>
          </a:prstGeom>
          <a:noFill/>
        </p:spPr>
        <p:txBody>
          <a:bodyPr wrap="square" anchor="t" lIns="0" rIns="0" tIns="0" bIns="0">
            <a:noAutofit/>
          </a:bodyPr>
          <a:lstStyle/>
          <a:p>
            <a:pPr algn="l">
              <a:lnSpc>
                <a:spcPct val="120000"/>
              </a:lnSpc>
            </a:pPr>
            <a:r>
              <a:rPr sz="2000" b="1" lang="ja-JP" altLang="en-US">
                <a:solidFill>
                  <a:srgbClr val="44566B"/>
                </a:solidFill>
                <a:latin typeface="BIZ UDGothic"/>
                <a:ea typeface="BIZ UDGothic"/>
                <a:cs typeface="BIZ UDGothic"/>
              </a:rPr>
              <a:t>学校の端末は、学校が当てる（自分で設定を変えない）</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741680"/>
          </a:xfrm>
        </p:spPr>
        <p:txBody>
          <a:bodyPr wrap="square" anchor="t" lIns="0" rIns="0" tIns="0" bIns="0">
            <a:noAutofit/>
          </a:bodyPr>
          <a:lstStyle/>
          <a:p>
            <a:pPr algn="l">
              <a:lnSpc>
                <a:spcPct val="115000"/>
              </a:lnSpc>
            </a:pPr>
            <a:r>
              <a:rPr sz="4000" b="1" lang="ja-JP" altLang="en-US">
                <a:solidFill>
                  <a:srgbClr val="0F1F30"/>
                </a:solidFill>
                <a:latin typeface="BIZ UDGothic"/>
                <a:ea typeface="BIZ UDGothic"/>
                <a:cs typeface="BIZ UDGothic"/>
              </a:rPr>
              <a:t>今日から続けられる 4 つのこと</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自分にできること</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14</a:t>
            </a:r>
          </a:p>
        </p:txBody>
      </p:sp>
      <p:sp>
        <p:nvSpPr>
          <p:cNvPr id="5" name="Rounded Rectangle 4"/>
          <p:cNvSpPr/>
          <p:nvPr/>
        </p:nvSpPr>
        <p:spPr>
          <a:xfrm>
            <a:off x="640080" y="2103120"/>
            <a:ext cx="2496312" cy="3977639"/>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832103" y="2295144"/>
            <a:ext cx="621792" cy="621792"/>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400" b="1" lang="ja-JP" altLang="en-US">
                <a:solidFill>
                  <a:srgbClr val="FFFFFF"/>
                </a:solidFill>
                <a:latin typeface="BIZ UDGothic"/>
                <a:ea typeface="BIZ UDGothic"/>
                <a:cs typeface="BIZ UDGothic"/>
              </a:rPr>
              <a:t>1</a:t>
            </a:r>
          </a:p>
        </p:txBody>
      </p:sp>
      <p:sp>
        <p:nvSpPr>
          <p:cNvPr id="7" name="TextBox 6"/>
          <p:cNvSpPr txBox="1"/>
          <p:nvPr/>
        </p:nvSpPr>
        <p:spPr>
          <a:xfrm>
            <a:off x="868680" y="3108960"/>
            <a:ext cx="2130552" cy="1188720"/>
          </a:xfrm>
          <a:prstGeom prst="rect">
            <a:avLst/>
          </a:prstGeom>
          <a:noFill/>
        </p:spPr>
        <p:txBody>
          <a:bodyPr wrap="square" anchor="t" lIns="0" rIns="0" tIns="0" bIns="0">
            <a:noAutofit/>
          </a:bodyPr>
          <a:lstStyle/>
          <a:p>
            <a:pPr algn="l">
              <a:lnSpc>
                <a:spcPct val="120000"/>
              </a:lnSpc>
            </a:pPr>
            <a:r>
              <a:rPr sz="2200" b="1" lang="ja-JP" altLang="en-US">
                <a:solidFill>
                  <a:srgbClr val="0F1F30"/>
                </a:solidFill>
                <a:latin typeface="BIZ UDGothic"/>
                <a:ea typeface="BIZ UDGothic"/>
                <a:cs typeface="BIZ UDGothic"/>
              </a:rPr>
              <a:t>アップデートを</a:t>
            </a:r>
            <a:br/>
            <a:r>
              <a:rPr sz="2200" b="1" lang="ja-JP" altLang="en-US">
                <a:solidFill>
                  <a:srgbClr val="0F1F30"/>
                </a:solidFill>
                <a:latin typeface="BIZ UDGothic"/>
                <a:ea typeface="BIZ UDGothic"/>
                <a:cs typeface="BIZ UDGothic"/>
              </a:rPr>
              <a:t>後回しにしない</a:t>
            </a:r>
          </a:p>
        </p:txBody>
      </p:sp>
      <p:sp>
        <p:nvSpPr>
          <p:cNvPr id="8" name="TextBox 7"/>
          <p:cNvSpPr txBox="1"/>
          <p:nvPr/>
        </p:nvSpPr>
        <p:spPr>
          <a:xfrm>
            <a:off x="868680" y="4434840"/>
            <a:ext cx="2130552" cy="1463040"/>
          </a:xfrm>
          <a:prstGeom prst="rect">
            <a:avLst/>
          </a:prstGeom>
          <a:noFill/>
        </p:spPr>
        <p:txBody>
          <a:bodyPr wrap="square" anchor="t" lIns="0" rIns="0" tIns="0" bIns="0">
            <a:noAutofit/>
          </a:bodyPr>
          <a:lstStyle/>
          <a:p>
            <a:pPr algn="l">
              <a:lnSpc>
                <a:spcPct val="125000"/>
              </a:lnSpc>
            </a:pPr>
            <a:r>
              <a:rPr sz="1700" b="0" lang="ja-JP" altLang="en-US">
                <a:solidFill>
                  <a:srgbClr val="44566B"/>
                </a:solidFill>
                <a:latin typeface="BIZ UDGothic"/>
                <a:ea typeface="BIZ UDGothic"/>
                <a:cs typeface="BIZ UDGothic"/>
              </a:rPr>
              <a:t>自動更新をオンに。</a:t>
            </a:r>
            <a:br/>
            <a:r>
              <a:rPr sz="1700" b="0" lang="ja-JP" altLang="en-US">
                <a:solidFill>
                  <a:srgbClr val="44566B"/>
                </a:solidFill>
                <a:latin typeface="BIZ UDGothic"/>
                <a:ea typeface="BIZ UDGothic"/>
                <a:cs typeface="BIZ UDGothic"/>
              </a:rPr>
              <a:t>学校の端末は学校の</a:t>
            </a:r>
            <a:br/>
            <a:r>
              <a:rPr sz="1700" b="0" lang="ja-JP" altLang="en-US">
                <a:solidFill>
                  <a:srgbClr val="44566B"/>
                </a:solidFill>
                <a:latin typeface="BIZ UDGothic"/>
                <a:ea typeface="BIZ UDGothic"/>
                <a:cs typeface="BIZ UDGothic"/>
              </a:rPr>
              <a:t>ルールで。</a:t>
            </a:r>
          </a:p>
        </p:txBody>
      </p:sp>
      <p:sp>
        <p:nvSpPr>
          <p:cNvPr id="9" name="Rounded Rectangle 8"/>
          <p:cNvSpPr/>
          <p:nvPr/>
        </p:nvSpPr>
        <p:spPr>
          <a:xfrm>
            <a:off x="3438144" y="2103120"/>
            <a:ext cx="2496312" cy="3977639"/>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3630168" y="2295144"/>
            <a:ext cx="621792" cy="621792"/>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400" b="1" lang="ja-JP" altLang="en-US">
                <a:solidFill>
                  <a:srgbClr val="FFFFFF"/>
                </a:solidFill>
                <a:latin typeface="BIZ UDGothic"/>
                <a:ea typeface="BIZ UDGothic"/>
                <a:cs typeface="BIZ UDGothic"/>
              </a:rPr>
              <a:t>2</a:t>
            </a:r>
          </a:p>
        </p:txBody>
      </p:sp>
      <p:sp>
        <p:nvSpPr>
          <p:cNvPr id="11" name="TextBox 10"/>
          <p:cNvSpPr txBox="1"/>
          <p:nvPr/>
        </p:nvSpPr>
        <p:spPr>
          <a:xfrm>
            <a:off x="3666744" y="3108960"/>
            <a:ext cx="2130552" cy="1188720"/>
          </a:xfrm>
          <a:prstGeom prst="rect">
            <a:avLst/>
          </a:prstGeom>
          <a:noFill/>
        </p:spPr>
        <p:txBody>
          <a:bodyPr wrap="square" anchor="t" lIns="0" rIns="0" tIns="0" bIns="0">
            <a:noAutofit/>
          </a:bodyPr>
          <a:lstStyle/>
          <a:p>
            <a:pPr algn="l">
              <a:lnSpc>
                <a:spcPct val="120000"/>
              </a:lnSpc>
            </a:pPr>
            <a:r>
              <a:rPr sz="2200" b="1" lang="ja-JP" altLang="en-US">
                <a:solidFill>
                  <a:srgbClr val="0F1F30"/>
                </a:solidFill>
                <a:latin typeface="BIZ UDGothic"/>
                <a:ea typeface="BIZ UDGothic"/>
                <a:cs typeface="BIZ UDGothic"/>
              </a:rPr>
              <a:t>パスワードを</a:t>
            </a:r>
            <a:br/>
            <a:r>
              <a:rPr sz="2200" b="1" lang="ja-JP" altLang="en-US">
                <a:solidFill>
                  <a:srgbClr val="0F1F30"/>
                </a:solidFill>
                <a:latin typeface="BIZ UDGothic"/>
                <a:ea typeface="BIZ UDGothic"/>
                <a:cs typeface="BIZ UDGothic"/>
              </a:rPr>
              <a:t>使い回さない</a:t>
            </a:r>
          </a:p>
        </p:txBody>
      </p:sp>
      <p:sp>
        <p:nvSpPr>
          <p:cNvPr id="12" name="TextBox 11"/>
          <p:cNvSpPr txBox="1"/>
          <p:nvPr/>
        </p:nvSpPr>
        <p:spPr>
          <a:xfrm>
            <a:off x="3666744" y="4434840"/>
            <a:ext cx="2130552" cy="1463040"/>
          </a:xfrm>
          <a:prstGeom prst="rect">
            <a:avLst/>
          </a:prstGeom>
          <a:noFill/>
        </p:spPr>
        <p:txBody>
          <a:bodyPr wrap="square" anchor="t" lIns="0" rIns="0" tIns="0" bIns="0">
            <a:noAutofit/>
          </a:bodyPr>
          <a:lstStyle/>
          <a:p>
            <a:pPr algn="l">
              <a:lnSpc>
                <a:spcPct val="125000"/>
              </a:lnSpc>
            </a:pPr>
            <a:r>
              <a:rPr sz="1700" b="0" lang="ja-JP" altLang="en-US">
                <a:solidFill>
                  <a:srgbClr val="44566B"/>
                </a:solidFill>
                <a:latin typeface="BIZ UDGothic"/>
                <a:ea typeface="BIZ UDGothic"/>
                <a:cs typeface="BIZ UDGothic"/>
              </a:rPr>
              <a:t>今回の攻撃とは別の、</a:t>
            </a:r>
            <a:br/>
            <a:r>
              <a:rPr sz="1700" b="0" lang="ja-JP" altLang="en-US">
                <a:solidFill>
                  <a:srgbClr val="44566B"/>
                </a:solidFill>
                <a:latin typeface="BIZ UDGothic"/>
                <a:ea typeface="BIZ UDGothic"/>
                <a:cs typeface="BIZ UDGothic"/>
              </a:rPr>
              <a:t>ふだんの心がけ。</a:t>
            </a:r>
            <a:br/>
            <a:r>
              <a:rPr sz="1700" b="0" lang="ja-JP" altLang="en-US">
                <a:solidFill>
                  <a:srgbClr val="44566B"/>
                </a:solidFill>
                <a:latin typeface="BIZ UDGothic"/>
                <a:ea typeface="BIZ UDGothic"/>
                <a:cs typeface="BIZ UDGothic"/>
              </a:rPr>
              <a:t>二段階認証も使う。</a:t>
            </a:r>
          </a:p>
        </p:txBody>
      </p:sp>
      <p:sp>
        <p:nvSpPr>
          <p:cNvPr id="13" name="Rounded Rectangle 12"/>
          <p:cNvSpPr/>
          <p:nvPr/>
        </p:nvSpPr>
        <p:spPr>
          <a:xfrm>
            <a:off x="6236208" y="2103120"/>
            <a:ext cx="2496312" cy="3977639"/>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Oval 13"/>
          <p:cNvSpPr/>
          <p:nvPr/>
        </p:nvSpPr>
        <p:spPr>
          <a:xfrm>
            <a:off x="6428232" y="2295144"/>
            <a:ext cx="621792" cy="621792"/>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400" b="1" lang="ja-JP" altLang="en-US">
                <a:solidFill>
                  <a:srgbClr val="FFFFFF"/>
                </a:solidFill>
                <a:latin typeface="BIZ UDGothic"/>
                <a:ea typeface="BIZ UDGothic"/>
                <a:cs typeface="BIZ UDGothic"/>
              </a:rPr>
              <a:t>3</a:t>
            </a:r>
          </a:p>
        </p:txBody>
      </p:sp>
      <p:sp>
        <p:nvSpPr>
          <p:cNvPr id="15" name="TextBox 14"/>
          <p:cNvSpPr txBox="1"/>
          <p:nvPr/>
        </p:nvSpPr>
        <p:spPr>
          <a:xfrm>
            <a:off x="6464808" y="3108960"/>
            <a:ext cx="2130552" cy="1188720"/>
          </a:xfrm>
          <a:prstGeom prst="rect">
            <a:avLst/>
          </a:prstGeom>
          <a:noFill/>
        </p:spPr>
        <p:txBody>
          <a:bodyPr wrap="square" anchor="t" lIns="0" rIns="0" tIns="0" bIns="0">
            <a:noAutofit/>
          </a:bodyPr>
          <a:lstStyle/>
          <a:p>
            <a:pPr algn="l">
              <a:lnSpc>
                <a:spcPct val="120000"/>
              </a:lnSpc>
            </a:pPr>
            <a:r>
              <a:rPr sz="2200" b="1" lang="ja-JP" altLang="en-US">
                <a:solidFill>
                  <a:srgbClr val="0F1F30"/>
                </a:solidFill>
                <a:latin typeface="BIZ UDGothic"/>
                <a:ea typeface="BIZ UDGothic"/>
                <a:cs typeface="BIZ UDGothic"/>
              </a:rPr>
              <a:t>あおる通知や</a:t>
            </a:r>
            <a:br/>
            <a:r>
              <a:rPr sz="2200" b="1" lang="ja-JP" altLang="en-US">
                <a:solidFill>
                  <a:srgbClr val="0F1F30"/>
                </a:solidFill>
                <a:latin typeface="BIZ UDGothic"/>
                <a:ea typeface="BIZ UDGothic"/>
                <a:cs typeface="BIZ UDGothic"/>
              </a:rPr>
              <a:t>リンクは</a:t>
            </a:r>
            <a:br/>
            <a:r>
              <a:rPr sz="2200" b="1" lang="ja-JP" altLang="en-US">
                <a:solidFill>
                  <a:srgbClr val="0F1F30"/>
                </a:solidFill>
                <a:latin typeface="BIZ UDGothic"/>
                <a:ea typeface="BIZ UDGothic"/>
                <a:cs typeface="BIZ UDGothic"/>
              </a:rPr>
              <a:t>確かめる</a:t>
            </a:r>
          </a:p>
        </p:txBody>
      </p:sp>
      <p:sp>
        <p:nvSpPr>
          <p:cNvPr id="16" name="TextBox 15"/>
          <p:cNvSpPr txBox="1"/>
          <p:nvPr/>
        </p:nvSpPr>
        <p:spPr>
          <a:xfrm>
            <a:off x="6464808" y="4434840"/>
            <a:ext cx="2130552" cy="1463040"/>
          </a:xfrm>
          <a:prstGeom prst="rect">
            <a:avLst/>
          </a:prstGeom>
          <a:noFill/>
        </p:spPr>
        <p:txBody>
          <a:bodyPr wrap="square" anchor="t" lIns="0" rIns="0" tIns="0" bIns="0">
            <a:noAutofit/>
          </a:bodyPr>
          <a:lstStyle/>
          <a:p>
            <a:pPr algn="l">
              <a:lnSpc>
                <a:spcPct val="125000"/>
              </a:lnSpc>
            </a:pPr>
            <a:r>
              <a:rPr sz="1700" b="0" lang="ja-JP" altLang="en-US">
                <a:solidFill>
                  <a:srgbClr val="44566B"/>
                </a:solidFill>
                <a:latin typeface="BIZ UDGothic"/>
                <a:ea typeface="BIZ UDGothic"/>
                <a:cs typeface="BIZ UDGothic"/>
              </a:rPr>
              <a:t>「緊急」「今すぐ」</a:t>
            </a:r>
            <a:br/>
            <a:r>
              <a:rPr sz="1700" b="0" lang="ja-JP" altLang="en-US">
                <a:solidFill>
                  <a:srgbClr val="44566B"/>
                </a:solidFill>
                <a:latin typeface="BIZ UDGothic"/>
                <a:ea typeface="BIZ UDGothic"/>
                <a:cs typeface="BIZ UDGothic"/>
              </a:rPr>
              <a:t>ほど、開く前に</a:t>
            </a:r>
            <a:br/>
            <a:r>
              <a:rPr sz="1700" b="0" lang="ja-JP" altLang="en-US">
                <a:solidFill>
                  <a:srgbClr val="44566B"/>
                </a:solidFill>
                <a:latin typeface="BIZ UDGothic"/>
                <a:ea typeface="BIZ UDGothic"/>
                <a:cs typeface="BIZ UDGothic"/>
              </a:rPr>
              <a:t>立ち止まる。</a:t>
            </a:r>
          </a:p>
        </p:txBody>
      </p:sp>
      <p:sp>
        <p:nvSpPr>
          <p:cNvPr id="17" name="Rounded Rectangle 16"/>
          <p:cNvSpPr/>
          <p:nvPr/>
        </p:nvSpPr>
        <p:spPr>
          <a:xfrm>
            <a:off x="9034272" y="2103120"/>
            <a:ext cx="2496312" cy="3977639"/>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Oval 17"/>
          <p:cNvSpPr/>
          <p:nvPr/>
        </p:nvSpPr>
        <p:spPr>
          <a:xfrm>
            <a:off x="9226296" y="2295144"/>
            <a:ext cx="621792" cy="621792"/>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400" b="1" lang="ja-JP" altLang="en-US">
                <a:solidFill>
                  <a:srgbClr val="FFFFFF"/>
                </a:solidFill>
                <a:latin typeface="BIZ UDGothic"/>
                <a:ea typeface="BIZ UDGothic"/>
                <a:cs typeface="BIZ UDGothic"/>
              </a:rPr>
              <a:t>4</a:t>
            </a:r>
          </a:p>
        </p:txBody>
      </p:sp>
      <p:sp>
        <p:nvSpPr>
          <p:cNvPr id="19" name="TextBox 18"/>
          <p:cNvSpPr txBox="1"/>
          <p:nvPr/>
        </p:nvSpPr>
        <p:spPr>
          <a:xfrm>
            <a:off x="9262872" y="3108960"/>
            <a:ext cx="2130552" cy="1188720"/>
          </a:xfrm>
          <a:prstGeom prst="rect">
            <a:avLst/>
          </a:prstGeom>
          <a:noFill/>
        </p:spPr>
        <p:txBody>
          <a:bodyPr wrap="square" anchor="t" lIns="0" rIns="0" tIns="0" bIns="0">
            <a:noAutofit/>
          </a:bodyPr>
          <a:lstStyle/>
          <a:p>
            <a:pPr algn="l">
              <a:lnSpc>
                <a:spcPct val="120000"/>
              </a:lnSpc>
            </a:pPr>
            <a:r>
              <a:rPr sz="2200" b="1" lang="ja-JP" altLang="en-US">
                <a:solidFill>
                  <a:srgbClr val="0F1F30"/>
                </a:solidFill>
                <a:latin typeface="BIZ UDGothic"/>
                <a:ea typeface="BIZ UDGothic"/>
                <a:cs typeface="BIZ UDGothic"/>
              </a:rPr>
              <a:t>うわさを</a:t>
            </a:r>
            <a:br/>
            <a:r>
              <a:rPr sz="2200" b="1" lang="ja-JP" altLang="en-US">
                <a:solidFill>
                  <a:srgbClr val="0F1F30"/>
                </a:solidFill>
                <a:latin typeface="BIZ UDGothic"/>
                <a:ea typeface="BIZ UDGothic"/>
                <a:cs typeface="BIZ UDGothic"/>
              </a:rPr>
              <a:t>広めない</a:t>
            </a:r>
          </a:p>
        </p:txBody>
      </p:sp>
      <p:sp>
        <p:nvSpPr>
          <p:cNvPr id="20" name="TextBox 19"/>
          <p:cNvSpPr txBox="1"/>
          <p:nvPr/>
        </p:nvSpPr>
        <p:spPr>
          <a:xfrm>
            <a:off x="9262872" y="4434840"/>
            <a:ext cx="2130552" cy="1463040"/>
          </a:xfrm>
          <a:prstGeom prst="rect">
            <a:avLst/>
          </a:prstGeom>
          <a:noFill/>
        </p:spPr>
        <p:txBody>
          <a:bodyPr wrap="square" anchor="t" lIns="0" rIns="0" tIns="0" bIns="0">
            <a:noAutofit/>
          </a:bodyPr>
          <a:lstStyle/>
          <a:p>
            <a:pPr algn="l">
              <a:lnSpc>
                <a:spcPct val="125000"/>
              </a:lnSpc>
            </a:pPr>
            <a:r>
              <a:rPr sz="1700" b="0" lang="ja-JP" altLang="en-US">
                <a:solidFill>
                  <a:srgbClr val="44566B"/>
                </a:solidFill>
                <a:latin typeface="BIZ UDGothic"/>
                <a:ea typeface="BIZ UDGothic"/>
                <a:cs typeface="BIZ UDGothic"/>
              </a:rPr>
              <a:t>止まったら</a:t>
            </a:r>
            <a:br/>
            <a:r>
              <a:rPr sz="1700" b="0" lang="ja-JP" altLang="en-US">
                <a:solidFill>
                  <a:srgbClr val="44566B"/>
                </a:solidFill>
                <a:latin typeface="BIZ UDGothic"/>
                <a:ea typeface="BIZ UDGothic"/>
                <a:cs typeface="BIZ UDGothic"/>
              </a:rPr>
              <a:t>公式の発表で</a:t>
            </a:r>
            <a:br/>
            <a:r>
              <a:rPr sz="1700" b="0" lang="ja-JP" altLang="en-US">
                <a:solidFill>
                  <a:srgbClr val="44566B"/>
                </a:solidFill>
                <a:latin typeface="BIZ UDGothic"/>
                <a:ea typeface="BIZ UDGothic"/>
                <a:cs typeface="BIZ UDGothic"/>
              </a:rPr>
              <a:t>確かめる。</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741680"/>
          </a:xfrm>
        </p:spPr>
        <p:txBody>
          <a:bodyPr wrap="square" anchor="t" lIns="0" rIns="0" tIns="0" bIns="0">
            <a:noAutofit/>
          </a:bodyPr>
          <a:lstStyle/>
          <a:p>
            <a:pPr algn="l">
              <a:lnSpc>
                <a:spcPct val="115000"/>
              </a:lnSpc>
            </a:pPr>
            <a:r>
              <a:rPr sz="4000" b="1" lang="ja-JP" altLang="en-US">
                <a:solidFill>
                  <a:srgbClr val="0F1F30"/>
                </a:solidFill>
                <a:latin typeface="BIZ UDGothic"/>
                <a:ea typeface="BIZ UDGothic"/>
                <a:cs typeface="BIZ UDGothic"/>
              </a:rPr>
              <a:t>自分の言葉でまとめよう</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ふり返り（ワークシート②は話し合いで書いた）</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15</a:t>
            </a:r>
          </a:p>
        </p:txBody>
      </p:sp>
      <p:sp>
        <p:nvSpPr>
          <p:cNvPr id="5" name="TextBox 4"/>
          <p:cNvSpPr txBox="1"/>
          <p:nvPr/>
        </p:nvSpPr>
        <p:spPr>
          <a:xfrm>
            <a:off x="640080" y="2148840"/>
            <a:ext cx="10911535" cy="548640"/>
          </a:xfrm>
          <a:prstGeom prst="rect">
            <a:avLst/>
          </a:prstGeom>
          <a:noFill/>
        </p:spPr>
        <p:txBody>
          <a:bodyPr wrap="square" anchor="t" lIns="0" rIns="0" tIns="0" bIns="0">
            <a:noAutofit/>
          </a:bodyPr>
          <a:lstStyle/>
          <a:p>
            <a:pPr algn="l">
              <a:lnSpc>
                <a:spcPct val="120000"/>
              </a:lnSpc>
            </a:pPr>
            <a:r>
              <a:rPr sz="2400" b="1" lang="ja-JP" altLang="en-US">
                <a:solidFill>
                  <a:srgbClr val="0F1F30"/>
                </a:solidFill>
                <a:latin typeface="BIZ UDGothic"/>
                <a:ea typeface="BIZ UDGothic"/>
                <a:cs typeface="BIZ UDGothic"/>
              </a:rPr>
              <a:t>① 10月21日に何が起きた？（「脆弱性」「修正」「一時停止」を使って）</a:t>
            </a:r>
          </a:p>
        </p:txBody>
      </p:sp>
      <p:cxnSp>
        <p:nvCxnSpPr>
          <p:cNvPr id="6" name="Connector 5"/>
          <p:cNvCxnSpPr/>
          <p:nvPr/>
        </p:nvCxnSpPr>
        <p:spPr>
          <a:xfrm>
            <a:off x="640080" y="3383280"/>
            <a:ext cx="10911535" cy="0"/>
          </a:xfrm>
          <a:prstGeom prst="line">
            <a:avLst/>
          </a:prstGeom>
          <a:ln w="19050">
            <a:solidFill>
              <a:srgbClr val="7FA2C6"/>
            </a:solidFill>
            <a:prstDash val="dash"/>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40080" y="3840480"/>
            <a:ext cx="10911535" cy="548640"/>
          </a:xfrm>
          <a:prstGeom prst="rect">
            <a:avLst/>
          </a:prstGeom>
          <a:noFill/>
        </p:spPr>
        <p:txBody>
          <a:bodyPr wrap="square" anchor="t" lIns="0" rIns="0" tIns="0" bIns="0">
            <a:noAutofit/>
          </a:bodyPr>
          <a:lstStyle/>
          <a:p>
            <a:pPr algn="l">
              <a:lnSpc>
                <a:spcPct val="120000"/>
              </a:lnSpc>
            </a:pPr>
            <a:r>
              <a:rPr sz="2400" b="1" lang="ja-JP" altLang="en-US">
                <a:solidFill>
                  <a:srgbClr val="0F1F30"/>
                </a:solidFill>
                <a:latin typeface="BIZ UDGothic"/>
                <a:ea typeface="BIZ UDGothic"/>
                <a:cs typeface="BIZ UDGothic"/>
              </a:rPr>
              <a:t>③ 自分にできること（いつ・何をする？）</a:t>
            </a:r>
          </a:p>
        </p:txBody>
      </p:sp>
      <p:cxnSp>
        <p:nvCxnSpPr>
          <p:cNvPr id="8" name="Connector 7"/>
          <p:cNvCxnSpPr/>
          <p:nvPr/>
        </p:nvCxnSpPr>
        <p:spPr>
          <a:xfrm>
            <a:off x="640080" y="5074920"/>
            <a:ext cx="10911535" cy="0"/>
          </a:xfrm>
          <a:prstGeom prst="line">
            <a:avLst/>
          </a:prstGeom>
          <a:ln w="19050">
            <a:solidFill>
              <a:srgbClr val="7FA2C6"/>
            </a:solidFill>
            <a:prstDash val="dash"/>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40080" y="5486400"/>
            <a:ext cx="10911535" cy="548640"/>
          </a:xfrm>
          <a:prstGeom prst="rect">
            <a:avLst/>
          </a:prstGeom>
          <a:noFill/>
        </p:spPr>
        <p:txBody>
          <a:bodyPr wrap="square" anchor="t" lIns="0" rIns="0" tIns="0" bIns="0">
            <a:noAutofit/>
          </a:bodyPr>
          <a:lstStyle/>
          <a:p>
            <a:pPr algn="l">
              <a:lnSpc>
                <a:spcPct val="120000"/>
              </a:lnSpc>
            </a:pPr>
            <a:r>
              <a:rPr sz="2200" b="1" lang="ja-JP" altLang="en-US">
                <a:solidFill>
                  <a:srgbClr val="0F1F30"/>
                </a:solidFill>
                <a:latin typeface="BIZ UDGothic"/>
                <a:ea typeface="BIZ UDGothic"/>
                <a:cs typeface="BIZ UDGothic"/>
              </a:rPr>
              <a:t>セキュリティは専門家だけのものではない。</a:t>
            </a:r>
            <a:r>
              <a:rPr sz="2200" b="1" lang="ja-JP" altLang="en-US">
                <a:solidFill>
                  <a:srgbClr val="D42B2E"/>
                </a:solidFill>
                <a:latin typeface="BIZ UDGothic"/>
                <a:ea typeface="BIZ UDGothic"/>
                <a:cs typeface="BIZ UDGothic"/>
              </a:rPr>
              <a:t>一人ひとりの行動も、社会の守り。</a:t>
            </a:r>
          </a:p>
        </p:txBody>
      </p:sp>
      <p:pic>
        <p:nvPicPr>
          <p:cNvPr id="10" name="CC BY" descr="cc-by-88x31.png"/>
          <p:cNvPicPr>
            <a:picLocks noChangeAspect="1"/>
          </p:cNvPicPr>
          <p:nvPr/>
        </p:nvPicPr>
        <p:blipFill>
          <a:blip r:embed="rId3"/>
          <a:stretch>
            <a:fillRect/>
          </a:stretch>
        </p:blipFill>
        <p:spPr>
          <a:xfrm>
            <a:off x="640080" y="6199632"/>
            <a:ext cx="1005840" cy="351919"/>
          </a:xfrm>
          <a:prstGeom prst="rect">
            <a:avLst/>
          </a:prstGeom>
        </p:spPr>
      </p:pic>
      <p:sp>
        <p:nvSpPr>
          <p:cNvPr id="11" name="license"/>
          <p:cNvSpPr txBox="1"/>
          <p:nvPr/>
        </p:nvSpPr>
        <p:spPr>
          <a:xfrm>
            <a:off x="1828800" y="6181344"/>
            <a:ext cx="8534095" cy="502920"/>
          </a:xfrm>
          <a:prstGeom prst="rect">
            <a:avLst/>
          </a:prstGeom>
          <a:noFill/>
        </p:spPr>
        <p:txBody>
          <a:bodyPr wrap="square" anchor="ctr" lIns="0" rIns="0" tIns="0" bIns="0">
            <a:noAutofit/>
          </a:bodyPr>
          <a:lstStyle/>
          <a:p>
            <a:pPr algn="l">
              <a:lnSpc>
                <a:spcPct val="115000"/>
              </a:lnSpc>
            </a:pPr>
            <a:r>
              <a:rPr sz="1100" b="0" lang="ja-JP" altLang="en-US">
                <a:solidFill>
                  <a:srgbClr val="44566B"/>
                </a:solidFill>
                <a:latin typeface="BIZ UDGothic"/>
                <a:ea typeface="BIZ UDGothic"/>
                <a:cs typeface="BIZ UDGothic"/>
              </a:rPr>
              <a:t>この作品は クリエイティブ・コモンズ 表示 4.0 国際 ライセンスで提供されています。</a:t>
            </a:r>
            <a:br/>
            <a:r>
              <a:rPr sz="1100" b="0" lang="ja-JP" altLang="en-US">
                <a:solidFill>
                  <a:srgbClr val="44566B"/>
                </a:solidFill>
                <a:latin typeface="BIZ UDGothic"/>
                <a:ea typeface="BIZ UDGothic"/>
                <a:cs typeface="BIZ UDGothic"/>
              </a:rPr>
              <a:t>出典：Data is CITY（teleport.jp/dataiscity/）</a:t>
            </a:r>
          </a:p>
          <a:p>
            <a:pPr algn="l">
              <a:lnSpc>
                <a:spcPct val="115000"/>
              </a:lnSpc>
            </a:pPr>
            <a:r>
              <a:rPr sz="1100" b="0" lang="ja-JP" altLang="en-US">
                <a:solidFill>
                  <a:srgbClr val="44566B"/>
                </a:solidFill>
                <a:latin typeface="BIZ UDGothic"/>
                <a:ea typeface="BIZ UDGothic"/>
                <a:cs typeface="BIZ UDGothic"/>
                <a:hlinkClick r:id="rId4"/>
              </a:rPr>
              <a:t>https://creativecommons.org/licenses/by/4.0/deed.ja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5FA8"/>
      </a:hlink>
      <a:folHlink>
        <a:srgbClr val="800080"/>
      </a:folHlink>
    </a:clrScheme>
    <a:fontScheme name="Office">
      <a:majorFont>
        <a:latin typeface="BIZ UDGothic"/>
        <a:ea typeface="BIZ UDGothic"/>
        <a:cs typeface=""/>
        <a:font script="Jpan" typeface="BIZ UDGothic"/>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IZ UDGothic"/>
        <a:ea typeface="BIZ UDGothic"/>
        <a:cs typeface=""/>
        <a:font script="Jpan" typeface="BIZ UDGothic"/>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PHPの修正が公開された夜、社会はどう動いたか</dc:title>
  <dc:subject>2026年10月21日のPHPの脆弱性（中学校）</dc:subject>
  <dc:creator>Data is CITY</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dc:language>ja-JP</dc:language>
</cp:coreProperties>
</file>