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【時間】1分（ここまで1分）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話すこと】今日は、2026年10月21日に、日本中のインターネットで起きたことを考えます。こわい話ではなく、「みんなを守るために、大人たちがどう動いたか」の話です。最後に、自分にできることを一つ決めます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【ねらい（先生向け）】10月21日に何が起きたか、自分にできることは何かを、自分の言葉で言えるようになる。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【主な問い】スライド2・6・9 の3つ。ほかの問いかけは、時間があるときだけ。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【時間】4分（ここまで5分）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【話すこと】ゲームをしようとしたら、こんな画面が出た。お店のサイトで買い物をしようとしたら、使えなかった。そんなこと、ありませんか。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【主な問い①】こんな画面を見たら、どう思う？　どうして止まったんだと思う？（となりの人と30秒話す）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【予想される答え】「こわれた」「人が多すぎる」「ハッキングされた？」「直しているところ」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【つなぎ】10月21日、昼すぎから夜にかけて、日本中で、こういう画面が次々に出ました。何が起きていたのか、見ていきましょう。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【時間】3分（ここまで8分）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【話すこと】10月21日は水曜日でした。昼すぎから、インターネットのサービスを止めるところが出はじめ、夜8時ごろから一気にふえました。夜9時55分ごろ、総理大臣が X（エックス、前のツイッター）で、今夜のうちに対応してほしいとよびかけました。そして夜11時、ある「直したプログラム」が公開されました。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よく出る質問】「直したプログラムは夜11時なのに、どうしてその前に止めたの？」→「古いかぎのままだと、開けられてしまうかもしれないから。だから、新しいかぎが届くまで、お店を閉めておいたんだよ」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【補足（先生向け）】昼すぎから止めた例：BASE（予告より早め、15時50分から）、保育園とおうちの人の連絡に使うコドモン。夜8時ごろから多くのサービスが止まった（Impress Watch 2026-10-21）。総理大臣の投稿は21時55分（INTERNET Watch 2026-10-22）。直したプログラムは日本時間23時（14:00 UTC）に公開（The PHP Foundation）。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【時間】3分（ここまで11分）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話すこと】止まったのは、銀行のインターネットのサービス、ネットで買い物ができるお店、スマホのゲーム、保育園とおうちの人が連絡に使うサービス、国の役所のサイトの一部など。止まったのは、インターネットにたくさんあるサービスのうちの一部です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【よく出る質問】「お母さんの銀行のお金は大丈夫？」→「止めたのは、インターネットで手続きをするサービス。守るために止めたんだよ。今のところ、日本で被害の知らせはないよ（IPA）」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【配慮（先生向け）】家がネットでお店をしている子がいるかもしれない。「止めた店が悪い」という空気にしない。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【補足（先生向け）】報道された例：静岡銀行のネットバンキング等（日本経済新聞）、BASE、ウマ娘、グランブルーファンタジー、コドモン、pixiv、ニコニコ、DMM.com（Impress Watch）、Shadowverse（ITmedia NEWS）、財務省のサイトの一部（ギズモード・ジャパン 2026-10-22）。会社のロゴや画面の写真は使っていない。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【時間】3分（ここまで14分）　時間が足りないときは短く（1分）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【話すこと】コンピューターは、人が書いた命令、つまりプログラムで動きます。プログラムを書くための「言葉」はたくさんあって、PHP はその一つです。ウェブサイトのうら側、お店のコンピューター（サーバー）の中で動いています。使っている言葉が分かるウェブサイトのうち、約7割、10のうち7つが PHP を使っています。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【注意】「インターネットの7割が止まった・危なかった」ではない。止まったのは、そのうちの一部。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【時間があれば】プログラミングの授業で、命令にまちがいがあったらどうなった？（「思った通りに動かない」）→ PHP にも、作った人が思っていなかった「弱いところ」が見つかった。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【時間】6分（ここまで20分）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話すこと】たとえ話をします。世界中のたくさんのお店が、同じ種類のかぎを使っているとします。そのかぎに、「合いかぎがなくても、外から開けられてしまう弱いところ」が見つかりました。こういう、プログラムの思いがけない弱いところを「ぜい弱性」といいます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【主な問い②】もし自分の家のかぎがそうだったら、どうする？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【予想される答え】「かぎを取りかえる」「家の人に言う」「出かけないで見張る」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【話すこと】そうですね。かぎを作った人たちは、弱いところを直した「新しいかぎ」を作りました。それが夜11時に配られた「直したプログラム」です。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【たとえの注意（先生向け）】今回のことは、だれかの「かぎのかけ忘れ」ではない。PHP というプログラムの作りそのものに弱いところがあった。実際の中身：ログイン（認証）なしで、外からサーバーの上で勝手にプログラムを動かされるおそれがあった（PHP の発表）。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【時間】4分（ここまで24分）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話すこと】新しいかぎを見くらべると、古いかぎのどこが弱かったのかが分かってしまいます。悪いことをしようとする人も、それを見ます。だから、悪い人より先に、急いでかぎを取りかえる必要がありました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今回は、さらに、くばる前に弱いところの話がもれてしまいました。もれた話を見た悪い人も、いたかもしれません。だから、予定より1日早くくばり、なおさら急いで取りかえました。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【時間があれば】守る人が先に着くには、どうしたらいい？（「すぐ取りかえる」「みんなに知らせる」）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【補足（先生向け）】公開の日（日本時間21日）の未明に、脆弱性の番号などがネットにもれ、公開を1日早めた（The PHP Foundation）。早めた理由は、このもれ。AWS は公開の4日前に、この弱点をねらう試みを見ていたが、子どもには「もれた話を見た悪い人もいたかもしれない」までにする。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【時間】2分（ここまで26分）　3枚目で一度出ているので短く。時間が足りないときは飛ばしてよい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話すこと】（読み上げる）「みなさまに、こんやにたいおうしていただきたい、だいしきゅうのおねがいです」。よびかけた相手は、サイトを動かしている会社や人たちです。国の役所（国家サイバー統括室）も、その日の午後から X で知らせていました。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【注意（先生向け）】投稿は事実として読み、よい・悪いは言わない。管理職に一言伝えておくとよい。ウェブサイトを見るだけの人が、自分で PHP を直す必要はない。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【時間】7分（ここまで33分）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話すこと】新しいかぎに取りかえるあいだ、お店のドアを閉めておく。それが「サービスを止める」ということです。国の役所（国家サイバー統括室）も、すぐに取りかえるのがむずかしいときは、サイトを一時止めることも有効だと知らせていました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【主な問い③】ゲームが止まって、使えなかった。止めたお店は、悪いことをしたのかな？（手をあげる → 理由を聞く）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【予想される答え】「悪くない、守るためだから」「でも、急に止まるとこまる」「先に教えてほしい」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【まとめ】どちらの気持ちも大事。こまる人がいても、お客さんを守るために止めることがある。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【安心できる話】日本の国の機関（IPA）は、10月27日の時点で「日本での被害の例はつかんでいない」としています。今のところ、日本で被害の知らせはない、ということです。（IPA の文：国内での攻撃被害の事例については把握しておりません）※「被害はなかった」「大人が取りかえたから」とまでは言わない。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【配慮】家がネットでお店をしている子への気配り。どちらの答えも受け止める。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【時間】4分（ここまで37分）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【話すこと】今回の PHP は、サイトを動かしている大人の仕事でした。ウェブサイトを見るだけの人は、自分で PHP を直す必要はありません。でも「弱いところが見つかる → 直したものが配られる → 早く取りかえる」というしくみは、みんなのタブレットやスマホでも同じです。それが「アップデート（更新）」です。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アップデートの知らせは、設定の中にも、アプリのストアにも、ゲームを開いたときにも出ます。本物もあれば、にせものもあって、見た目だけでは見分けにくい。だから、どこに出たかで決めないで、押す前におうちの人に見せます。学校のタブレットは自分でさわらず、先生に言います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【時間があれば】「アップデートがあります」を見たことがある人？　そのとき、どうした？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【学校の端末（先生向け）】学校の端末の更新は、ふつう教育委員会や学校がまとめて管理している。自校のやり方を事前に確かめておく。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【時間】4分（ここまで41分）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【話すこと】守っているのは、大人だけではありません。みんなにもできることがあります。（一つずつ読む）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1. アップデートは後回しにしない。知らせが出たら、押す前におうちの人に見せる。学校のタブレットは先生に。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2. 知らないリンクやお知らせは、開く前に大人に聞く。「今すぐ」とせかすものほど、立ち止まる。（10枚目と同じ：押す前に大人に見せる）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3. パスワードは人に教えない。同じパスワードをいくつものところで使わない。これは今回のこととは別の、ふだんの心がけ。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【時間があれば】3つのうち、今日からすぐできそうなのはどれ？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【補足（先生向け）】2 は一般的な注意。今回に便乗したにせのお知らせの件数を示した資料は見ていない。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【時間】4分（ここまで45分）　③は宿題にしてよい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【話すこと】ワークシートに書きましょう。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① 10月21日に何が起きたか（短く）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② 自分にできること（一つ。いつ、どうする？）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③ 今日の話を聞いて、思ったこと（家で書いてきてもよい）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【予想される答え】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①「PHP に弱いところが見つかって、悪い人より先に直すために、たくさんのサービスが止まった」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②「アップデートの知らせが出たら、押す前に家の人に見せて、すぐやる」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【しめくくり】昼も夜も、守っている人たちがいます。そして、わたしたちも、守る人のひとりです。</a:t>
            </a:r>
          </a:p>
          <a:p>
            <a:pPr algn="l">
              <a:lnSpc>
                <a:spcPct val="115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【この教材の出典】Data is CITY（teleport.jp/dataiscity/）、CC BY 4.0。事実の出典は各スライドの下と、指導の流れ（lesson-plan.md）に。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377" y="2130425"/>
            <a:ext cx="1036294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754" y="3886200"/>
            <a:ext cx="8534186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58" y="0"/>
            <a:ext cx="14629667" cy="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758" y="0"/>
            <a:ext cx="14629667" cy="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59" y="4406900"/>
            <a:ext cx="1036294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59" y="2906713"/>
            <a:ext cx="1036294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58" y="0"/>
            <a:ext cx="14629667" cy="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584" y="1600200"/>
            <a:ext cx="538466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444" y="1600200"/>
            <a:ext cx="538466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58" y="0"/>
            <a:ext cx="14629667" cy="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84" y="1535113"/>
            <a:ext cx="538678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84" y="2174875"/>
            <a:ext cx="538678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211" y="1535113"/>
            <a:ext cx="538889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211" y="2174875"/>
            <a:ext cx="538889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58" y="0"/>
            <a:ext cx="14629667" cy="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84" y="273050"/>
            <a:ext cx="401098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614" y="273050"/>
            <a:ext cx="6815496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84" y="1435100"/>
            <a:ext cx="401098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657" y="4800600"/>
            <a:ext cx="7315016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657" y="612775"/>
            <a:ext cx="7315016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657" y="5367338"/>
            <a:ext cx="7315016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58" y="0"/>
            <a:ext cx="14629667" cy="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758" y="0"/>
            <a:ext cx="14629667" cy="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8978" y="274638"/>
            <a:ext cx="2743131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84" y="274638"/>
            <a:ext cx="8026199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4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84" y="274638"/>
            <a:ext cx="10972525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84" y="1600200"/>
            <a:ext cx="10972525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584" y="6356350"/>
            <a:ext cx="28447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495" y="6356350"/>
            <a:ext cx="38607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381" y="6356350"/>
            <a:ext cx="28447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Relationship Id="rId4" Type="http://schemas.openxmlformats.org/officeDocument/2006/relationships/hyperlink" Target="https://creativecommons.org/licenses/by/4.0/deed.ja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3D2A1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page"/>
          <p:cNvSpPr txBox="1"/>
          <p:nvPr/>
        </p:nvSpPr>
        <p:spPr>
          <a:xfrm>
            <a:off x="10637215" y="6400800"/>
            <a:ext cx="914400" cy="320040"/>
          </a:xfrm>
          <a:prstGeom prst="rect">
            <a:avLst/>
          </a:prstGeom>
          <a:noFill/>
        </p:spPr>
        <p:txBody>
          <a:bodyPr wrap="square" anchor="b" lIns="0" rIns="0" tIns="0" bIns="0">
            <a:noAutofit/>
          </a:bodyPr>
          <a:lstStyle/>
          <a:p>
            <a:pPr algn="r">
              <a:lnSpc>
                <a:spcPct val="120000"/>
              </a:lnSpc>
            </a:pPr>
            <a:r>
              <a:rPr sz="1200" b="0" lang="ja-JP" altLang="en-US">
                <a:solidFill>
                  <a:srgbClr val="DCC9A6"/>
                </a:solidFill>
                <a:latin typeface="BIZ UDGothic"/>
                <a:ea typeface="BIZ UDGothic"/>
                <a:cs typeface="BIZ UDGothic"/>
              </a:rPr>
              <a:t>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14400"/>
            <a:ext cx="10911535" cy="4572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2600" b="1" lang="ja-JP" altLang="en-US">
                <a:solidFill>
                  <a:srgbClr val="FFA06B"/>
                </a:solidFill>
                <a:latin typeface="BIZ UDGothic"/>
                <a:ea typeface="BIZ UDGothic"/>
                <a:cs typeface="BIZ UDGothic"/>
              </a:rPr>
              <a:t>2026年10月21日（水）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600200"/>
            <a:ext cx="10911535" cy="21945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5400" b="1" lang="ja-JP" altLang="en-US">
                <a:solidFill>
                  <a:srgbClr val="FFFFFF"/>
                </a:solidFill>
                <a:latin typeface="BIZ UDGothic"/>
                <a:ea typeface="BIZ UDGothic"/>
                <a:cs typeface="BIZ UDGothic"/>
              </a:rPr>
              <a:t>インターネットのお店が、</a:t>
            </a:r>
            <a:br/>
            <a:r>
              <a:rPr sz="5400" b="1" lang="ja-JP" altLang="en-US">
                <a:solidFill>
                  <a:srgbClr val="FFFFFF"/>
                </a:solidFill>
                <a:latin typeface="BIZ UDGothic"/>
                <a:ea typeface="BIZ UDGothic"/>
                <a:cs typeface="BIZ UDGothic"/>
              </a:rPr>
              <a:t>次々に閉まった日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4160520"/>
            <a:ext cx="10911535" cy="10972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3000" b="0" lang="ja-JP" altLang="en-US">
                <a:solidFill>
                  <a:srgbClr val="F3E8D2"/>
                </a:solidFill>
                <a:latin typeface="BIZ UDGothic"/>
                <a:ea typeface="BIZ UDGothic"/>
                <a:cs typeface="BIZ UDGothic"/>
              </a:rPr>
              <a:t>何が起きたの？　わたしたちにできることは？</a:t>
            </a:r>
          </a:p>
        </p:txBody>
      </p:sp>
      <p:sp>
        <p:nvSpPr>
          <p:cNvPr id="6" name="Rectangle 5"/>
          <p:cNvSpPr/>
          <p:nvPr/>
        </p:nvSpPr>
        <p:spPr>
          <a:xfrm>
            <a:off x="6675120" y="5166360"/>
            <a:ext cx="777240" cy="1005840"/>
          </a:xfrm>
          <a:prstGeom prst="rect">
            <a:avLst/>
          </a:prstGeom>
          <a:solidFill>
            <a:srgbClr val="5C43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6986016" y="5385816"/>
            <a:ext cx="146304" cy="146304"/>
          </a:xfrm>
          <a:prstGeom prst="ellipse">
            <a:avLst/>
          </a:prstGeom>
          <a:solidFill>
            <a:srgbClr val="8C6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589520" y="4800600"/>
            <a:ext cx="777240" cy="1371600"/>
          </a:xfrm>
          <a:prstGeom prst="rect">
            <a:avLst/>
          </a:prstGeom>
          <a:solidFill>
            <a:srgbClr val="5C43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7900416" y="5020056"/>
            <a:ext cx="146304" cy="146304"/>
          </a:xfrm>
          <a:prstGeom prst="ellipse">
            <a:avLst/>
          </a:prstGeom>
          <a:solidFill>
            <a:srgbClr val="8C6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686800" y="5349240"/>
            <a:ext cx="777240" cy="822960"/>
          </a:xfrm>
          <a:prstGeom prst="rect">
            <a:avLst/>
          </a:prstGeom>
          <a:solidFill>
            <a:srgbClr val="5C43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997696" y="5568696"/>
            <a:ext cx="146304" cy="146304"/>
          </a:xfrm>
          <a:prstGeom prst="ellipse">
            <a:avLst/>
          </a:prstGeom>
          <a:solidFill>
            <a:srgbClr val="E538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9509760" y="4983480"/>
            <a:ext cx="777240" cy="1188720"/>
          </a:xfrm>
          <a:prstGeom prst="rect">
            <a:avLst/>
          </a:prstGeom>
          <a:solidFill>
            <a:srgbClr val="5C43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9820656" y="5202936"/>
            <a:ext cx="146304" cy="146304"/>
          </a:xfrm>
          <a:prstGeom prst="ellipse">
            <a:avLst/>
          </a:prstGeom>
          <a:solidFill>
            <a:srgbClr val="8C6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10515600" y="5257800"/>
            <a:ext cx="777240" cy="914400"/>
          </a:xfrm>
          <a:prstGeom prst="rect">
            <a:avLst/>
          </a:prstGeom>
          <a:solidFill>
            <a:srgbClr val="5C43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10826496" y="5477256"/>
            <a:ext cx="146304" cy="146304"/>
          </a:xfrm>
          <a:prstGeom prst="ellipse">
            <a:avLst/>
          </a:prstGeom>
          <a:solidFill>
            <a:srgbClr val="8C6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5669280"/>
            <a:ext cx="5486400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600" b="0" lang="ja-JP" altLang="en-US">
                <a:solidFill>
                  <a:srgbClr val="DCC9A6"/>
                </a:solidFill>
                <a:latin typeface="BIZ UDGothic"/>
                <a:ea typeface="BIZ UDGothic"/>
                <a:cs typeface="BIZ UDGothic"/>
              </a:rPr>
              <a:t>小学校高学年　情報モラル（道徳・社会と関連）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4D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960120"/>
            <a:ext cx="10911535" cy="1521968"/>
          </a:xfrm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4400" b="1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いつも使うゲームやお店のサイトが、</a:t>
            </a:r>
            <a:br/>
            <a:r>
              <a:rPr sz="4400" b="1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急に止まったら？</a:t>
            </a:r>
          </a:p>
        </p:txBody>
      </p:sp>
      <p:sp>
        <p:nvSpPr>
          <p:cNvPr id="3" name="kicker"/>
          <p:cNvSpPr txBox="1"/>
          <p:nvPr/>
        </p:nvSpPr>
        <p:spPr>
          <a:xfrm>
            <a:off x="640080" y="457200"/>
            <a:ext cx="10911535" cy="4114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800" b="1" lang="ja-JP" altLang="en-US">
                <a:solidFill>
                  <a:srgbClr val="D42B2E"/>
                </a:solidFill>
                <a:latin typeface="BIZ UDGothic"/>
                <a:ea typeface="BIZ UDGothic"/>
                <a:cs typeface="BIZ UDGothic"/>
              </a:rPr>
              <a:t>考えてみよう</a:t>
            </a:r>
          </a:p>
        </p:txBody>
      </p:sp>
      <p:sp>
        <p:nvSpPr>
          <p:cNvPr id="4" name="page"/>
          <p:cNvSpPr txBox="1"/>
          <p:nvPr/>
        </p:nvSpPr>
        <p:spPr>
          <a:xfrm>
            <a:off x="10637215" y="6400800"/>
            <a:ext cx="914400" cy="320040"/>
          </a:xfrm>
          <a:prstGeom prst="rect">
            <a:avLst/>
          </a:prstGeom>
          <a:noFill/>
        </p:spPr>
        <p:txBody>
          <a:bodyPr wrap="square" anchor="b" lIns="0" rIns="0" tIns="0" bIns="0">
            <a:noAutofit/>
          </a:bodyPr>
          <a:lstStyle/>
          <a:p>
            <a:pPr algn="r">
              <a:lnSpc>
                <a:spcPct val="120000"/>
              </a:lnSpc>
            </a:pPr>
            <a:r>
              <a:rPr sz="1200" b="0" lang="ja-JP" altLang="en-US">
                <a:solidFill>
                  <a:srgbClr val="5E4C33"/>
                </a:solidFill>
                <a:latin typeface="BIZ UDGothic"/>
                <a:ea typeface="BIZ UDGothic"/>
                <a:cs typeface="BIZ UDGothic"/>
              </a:rPr>
              <a:t>2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737360" y="2788920"/>
            <a:ext cx="2560320" cy="3566160"/>
          </a:xfrm>
          <a:prstGeom prst="roundRect">
            <a:avLst>
              <a:gd name="adj" fmla="val 10000"/>
            </a:avLst>
          </a:prstGeom>
          <a:solidFill>
            <a:srgbClr val="2B20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47088" y="3063239"/>
            <a:ext cx="2340863" cy="301752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965960" y="3063239"/>
            <a:ext cx="2103120" cy="301752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ctr">
              <a:lnSpc>
                <a:spcPct val="120000"/>
              </a:lnSpc>
            </a:pPr>
            <a:r>
              <a:rPr sz="2100" b="1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ただいま</a:t>
            </a:r>
            <a:br/>
            <a:r>
              <a:rPr sz="2100" b="1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メンテナンス中</a:t>
            </a:r>
            <a:br/>
            <a:r>
              <a:rPr sz="2100" b="1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です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754880" y="2788920"/>
            <a:ext cx="2560320" cy="3566160"/>
          </a:xfrm>
          <a:prstGeom prst="roundRect">
            <a:avLst>
              <a:gd name="adj" fmla="val 10000"/>
            </a:avLst>
          </a:prstGeom>
          <a:solidFill>
            <a:srgbClr val="2B20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4864608" y="3063239"/>
            <a:ext cx="2340863" cy="301752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983480" y="3063239"/>
            <a:ext cx="2103120" cy="301752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ctr">
              <a:lnSpc>
                <a:spcPct val="120000"/>
              </a:lnSpc>
            </a:pPr>
            <a:r>
              <a:rPr sz="2100" b="1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このサービスは</a:t>
            </a:r>
            <a:br/>
            <a:r>
              <a:rPr sz="2100" b="1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一時お休み</a:t>
            </a:r>
            <a:br/>
            <a:r>
              <a:rPr sz="2100" b="1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しています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01000" y="3291840"/>
            <a:ext cx="3566160" cy="2194560"/>
          </a:xfrm>
          <a:prstGeom prst="roundRect">
            <a:avLst>
              <a:gd name="adj" fmla="val 12000"/>
            </a:avLst>
          </a:prstGeom>
          <a:solidFill>
            <a:srgbClr val="FBE2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>
            <a:noAutofit/>
          </a:bodyPr>
          <a:lstStyle/>
          <a:p>
            <a:pPr algn="ctr">
              <a:lnSpc>
                <a:spcPct val="120000"/>
              </a:lnSpc>
            </a:pPr>
            <a:r>
              <a:rPr sz="2800" b="1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どう思う？</a:t>
            </a:r>
            <a:br/>
            <a:r>
              <a:rPr sz="2800" b="1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どうして</a:t>
            </a:r>
            <a:br/>
            <a:r>
              <a:rPr sz="2800" b="1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止まったのかな？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4D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960120"/>
            <a:ext cx="10911535" cy="1521968"/>
          </a:xfrm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4400" b="1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昼すぎから夜にかけて、</a:t>
            </a:r>
            <a:br/>
            <a:r>
              <a:rPr sz="4400" b="1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たくさんのサービスが止まった</a:t>
            </a:r>
          </a:p>
        </p:txBody>
      </p:sp>
      <p:sp>
        <p:nvSpPr>
          <p:cNvPr id="3" name="kicker"/>
          <p:cNvSpPr txBox="1"/>
          <p:nvPr/>
        </p:nvSpPr>
        <p:spPr>
          <a:xfrm>
            <a:off x="640080" y="457200"/>
            <a:ext cx="10911535" cy="4114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800" b="1" lang="ja-JP" altLang="en-US">
                <a:solidFill>
                  <a:srgbClr val="D42B2E"/>
                </a:solidFill>
                <a:latin typeface="BIZ UDGothic"/>
                <a:ea typeface="BIZ UDGothic"/>
                <a:cs typeface="BIZ UDGothic"/>
              </a:rPr>
              <a:t>10月21日（水）に起きたこと</a:t>
            </a:r>
          </a:p>
        </p:txBody>
      </p:sp>
      <p:sp>
        <p:nvSpPr>
          <p:cNvPr id="4" name="source"/>
          <p:cNvSpPr txBox="1"/>
          <p:nvPr/>
        </p:nvSpPr>
        <p:spPr>
          <a:xfrm>
            <a:off x="640080" y="6400800"/>
            <a:ext cx="9814255" cy="320040"/>
          </a:xfrm>
          <a:prstGeom prst="rect">
            <a:avLst/>
          </a:prstGeom>
          <a:noFill/>
        </p:spPr>
        <p:txBody>
          <a:bodyPr wrap="square" anchor="b" lIns="0" rIns="0" tIns="0" bIns="0">
            <a:noAutofit/>
          </a:bodyPr>
          <a:lstStyle/>
          <a:p>
            <a:pPr algn="l">
              <a:lnSpc>
                <a:spcPct val="110000"/>
              </a:lnSpc>
            </a:pPr>
            <a:r>
              <a:rPr sz="1200" b="0" lang="ja-JP" altLang="en-US">
                <a:solidFill>
                  <a:srgbClr val="5E4C33"/>
                </a:solidFill>
                <a:latin typeface="BIZ UDGothic"/>
                <a:ea typeface="BIZ UDGothic"/>
                <a:cs typeface="BIZ UDGothic"/>
              </a:rPr>
              <a:t>出典：Impress Watch（2026-10-21）、INTERNET Watch（2026-10-22）、The PHP Foundation（2026-10-21）</a:t>
            </a:r>
          </a:p>
        </p:txBody>
      </p:sp>
      <p:sp>
        <p:nvSpPr>
          <p:cNvPr id="5" name="page"/>
          <p:cNvSpPr txBox="1"/>
          <p:nvPr/>
        </p:nvSpPr>
        <p:spPr>
          <a:xfrm>
            <a:off x="10637215" y="6400800"/>
            <a:ext cx="914400" cy="320040"/>
          </a:xfrm>
          <a:prstGeom prst="rect">
            <a:avLst/>
          </a:prstGeom>
          <a:noFill/>
        </p:spPr>
        <p:txBody>
          <a:bodyPr wrap="square" anchor="b" lIns="0" rIns="0" tIns="0" bIns="0">
            <a:noAutofit/>
          </a:bodyPr>
          <a:lstStyle/>
          <a:p>
            <a:pPr algn="r">
              <a:lnSpc>
                <a:spcPct val="120000"/>
              </a:lnSpc>
            </a:pPr>
            <a:r>
              <a:rPr sz="1200" b="0" lang="ja-JP" altLang="en-US">
                <a:solidFill>
                  <a:srgbClr val="5E4C33"/>
                </a:solidFill>
                <a:latin typeface="BIZ UDGothic"/>
                <a:ea typeface="BIZ UDGothic"/>
                <a:cs typeface="BIZ UDGothic"/>
              </a:rPr>
              <a:t>3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097280" y="4206240"/>
            <a:ext cx="9966960" cy="0"/>
          </a:xfrm>
          <a:prstGeom prst="line">
            <a:avLst/>
          </a:prstGeom>
          <a:ln w="50800">
            <a:solidFill>
              <a:srgbClr val="C896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2185416" y="4014215"/>
            <a:ext cx="384048" cy="384048"/>
          </a:xfrm>
          <a:prstGeom prst="ellipse">
            <a:avLst/>
          </a:prstGeom>
          <a:solidFill>
            <a:srgbClr val="2B20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3154679"/>
            <a:ext cx="3474720" cy="6400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ctr">
              <a:lnSpc>
                <a:spcPct val="120000"/>
              </a:lnSpc>
            </a:pPr>
            <a:r>
              <a:rPr sz="3000" b="1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昼すぎ〜夜8時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4572000"/>
            <a:ext cx="3108960" cy="14630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ctr">
              <a:lnSpc>
                <a:spcPct val="120000"/>
              </a:lnSpc>
            </a:pPr>
            <a:r>
              <a:rPr sz="2400" b="0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サービスが</a:t>
            </a:r>
            <a:br/>
            <a:r>
              <a:rPr sz="2400" b="0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次々に</a:t>
            </a:r>
            <a:br/>
            <a:r>
              <a:rPr sz="2400" b="0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止まる</a:t>
            </a:r>
          </a:p>
        </p:txBody>
      </p:sp>
      <p:sp>
        <p:nvSpPr>
          <p:cNvPr id="10" name="Oval 9"/>
          <p:cNvSpPr/>
          <p:nvPr/>
        </p:nvSpPr>
        <p:spPr>
          <a:xfrm>
            <a:off x="5888736" y="4014215"/>
            <a:ext cx="384048" cy="384048"/>
          </a:xfrm>
          <a:prstGeom prst="ellipse">
            <a:avLst/>
          </a:prstGeom>
          <a:solidFill>
            <a:srgbClr val="2B20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343400" y="3154679"/>
            <a:ext cx="3474720" cy="6400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ctr">
              <a:lnSpc>
                <a:spcPct val="120000"/>
              </a:lnSpc>
            </a:pPr>
            <a:r>
              <a:rPr sz="3000" b="1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夜9時55分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26280" y="4572000"/>
            <a:ext cx="3108960" cy="14630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ctr">
              <a:lnSpc>
                <a:spcPct val="120000"/>
              </a:lnSpc>
            </a:pPr>
            <a:r>
              <a:rPr sz="2400" b="0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総理大臣が</a:t>
            </a:r>
            <a:br/>
            <a:r>
              <a:rPr sz="2400" b="0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Xで</a:t>
            </a:r>
            <a:br/>
            <a:r>
              <a:rPr sz="2400" b="0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よびかける</a:t>
            </a:r>
          </a:p>
        </p:txBody>
      </p:sp>
      <p:sp>
        <p:nvSpPr>
          <p:cNvPr id="13" name="Oval 12"/>
          <p:cNvSpPr/>
          <p:nvPr/>
        </p:nvSpPr>
        <p:spPr>
          <a:xfrm>
            <a:off x="9592055" y="4014215"/>
            <a:ext cx="384048" cy="384048"/>
          </a:xfrm>
          <a:prstGeom prst="ellipse">
            <a:avLst/>
          </a:prstGeom>
          <a:solidFill>
            <a:srgbClr val="E538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046719" y="3154679"/>
            <a:ext cx="3474720" cy="6400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ctr">
              <a:lnSpc>
                <a:spcPct val="120000"/>
              </a:lnSpc>
            </a:pPr>
            <a:r>
              <a:rPr sz="3000" b="1" lang="ja-JP" altLang="en-US">
                <a:solidFill>
                  <a:srgbClr val="D42B2E"/>
                </a:solidFill>
                <a:latin typeface="BIZ UDGothic"/>
                <a:ea typeface="BIZ UDGothic"/>
                <a:cs typeface="BIZ UDGothic"/>
              </a:rPr>
              <a:t>夜11時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29600" y="4572000"/>
            <a:ext cx="3108960" cy="14630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ctr">
              <a:lnSpc>
                <a:spcPct val="120000"/>
              </a:lnSpc>
            </a:pPr>
            <a:r>
              <a:rPr sz="2400" b="0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直した</a:t>
            </a:r>
            <a:br/>
            <a:r>
              <a:rPr sz="2400" b="0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プログラムが</a:t>
            </a:r>
            <a:br/>
            <a:r>
              <a:rPr sz="2400" b="0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公開される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4D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960120"/>
            <a:ext cx="10911535" cy="1521968"/>
          </a:xfrm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4400" b="1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銀行も、ネットショップも、</a:t>
            </a:r>
            <a:br/>
            <a:r>
              <a:rPr sz="4400" b="1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ゲームも止まった</a:t>
            </a:r>
          </a:p>
        </p:txBody>
      </p:sp>
      <p:sp>
        <p:nvSpPr>
          <p:cNvPr id="3" name="kicker"/>
          <p:cNvSpPr txBox="1"/>
          <p:nvPr/>
        </p:nvSpPr>
        <p:spPr>
          <a:xfrm>
            <a:off x="640080" y="457200"/>
            <a:ext cx="10911535" cy="4114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800" b="1" lang="ja-JP" altLang="en-US">
                <a:solidFill>
                  <a:srgbClr val="D42B2E"/>
                </a:solidFill>
                <a:latin typeface="BIZ UDGothic"/>
                <a:ea typeface="BIZ UDGothic"/>
                <a:cs typeface="BIZ UDGothic"/>
              </a:rPr>
              <a:t>止まったもの</a:t>
            </a:r>
          </a:p>
        </p:txBody>
      </p:sp>
      <p:sp>
        <p:nvSpPr>
          <p:cNvPr id="4" name="source"/>
          <p:cNvSpPr txBox="1"/>
          <p:nvPr/>
        </p:nvSpPr>
        <p:spPr>
          <a:xfrm>
            <a:off x="640080" y="6400800"/>
            <a:ext cx="9814255" cy="320040"/>
          </a:xfrm>
          <a:prstGeom prst="rect">
            <a:avLst/>
          </a:prstGeom>
          <a:noFill/>
        </p:spPr>
        <p:txBody>
          <a:bodyPr wrap="square" anchor="b" lIns="0" rIns="0" tIns="0" bIns="0">
            <a:noAutofit/>
          </a:bodyPr>
          <a:lstStyle/>
          <a:p>
            <a:pPr algn="l">
              <a:lnSpc>
                <a:spcPct val="110000"/>
              </a:lnSpc>
            </a:pPr>
            <a:r>
              <a:rPr sz="1200" b="0" lang="ja-JP" altLang="en-US">
                <a:solidFill>
                  <a:srgbClr val="5E4C33"/>
                </a:solidFill>
                <a:latin typeface="BIZ UDGothic"/>
                <a:ea typeface="BIZ UDGothic"/>
                <a:cs typeface="BIZ UDGothic"/>
              </a:rPr>
              <a:t>出典：日本経済新聞（2026-10-21）、Impress Watch（2026-10-21）、ITmedia NEWS（2026-10-21）</a:t>
            </a:r>
          </a:p>
        </p:txBody>
      </p:sp>
      <p:sp>
        <p:nvSpPr>
          <p:cNvPr id="5" name="page"/>
          <p:cNvSpPr txBox="1"/>
          <p:nvPr/>
        </p:nvSpPr>
        <p:spPr>
          <a:xfrm>
            <a:off x="10637215" y="6400800"/>
            <a:ext cx="914400" cy="320040"/>
          </a:xfrm>
          <a:prstGeom prst="rect">
            <a:avLst/>
          </a:prstGeom>
          <a:noFill/>
        </p:spPr>
        <p:txBody>
          <a:bodyPr wrap="square" anchor="b" lIns="0" rIns="0" tIns="0" bIns="0">
            <a:noAutofit/>
          </a:bodyPr>
          <a:lstStyle/>
          <a:p>
            <a:pPr algn="r">
              <a:lnSpc>
                <a:spcPct val="120000"/>
              </a:lnSpc>
            </a:pPr>
            <a:r>
              <a:rPr sz="1200" b="0" lang="ja-JP" altLang="en-US">
                <a:solidFill>
                  <a:srgbClr val="5E4C33"/>
                </a:solidFill>
                <a:latin typeface="BIZ UDGothic"/>
                <a:ea typeface="BIZ UDGothic"/>
                <a:cs typeface="BIZ UDGothic"/>
              </a:rPr>
              <a:t>4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51179" y="3429000"/>
            <a:ext cx="2377440" cy="2194560"/>
          </a:xfrm>
          <a:prstGeom prst="roundRect">
            <a:avLst>
              <a:gd name="adj" fmla="val 12000"/>
            </a:avLst>
          </a:prstGeom>
          <a:solidFill>
            <a:srgbClr val="FBE2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137160" bIns="137160">
            <a:noAutofit/>
          </a:bodyPr>
          <a:lstStyle/>
          <a:p>
            <a:pPr algn="ctr">
              <a:lnSpc>
                <a:spcPct val="120000"/>
              </a:lnSpc>
            </a:pPr>
            <a:r>
              <a:rPr sz="2300" b="1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銀行の</a:t>
            </a:r>
            <a:br/>
            <a:r>
              <a:rPr sz="2300" b="1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ネット</a:t>
            </a:r>
            <a:br/>
            <a:r>
              <a:rPr sz="2300" b="1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サービス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071219" y="3154680"/>
            <a:ext cx="1737360" cy="548640"/>
          </a:xfrm>
          <a:prstGeom prst="roundRect">
            <a:avLst>
              <a:gd name="adj" fmla="val 50000"/>
            </a:avLst>
          </a:prstGeom>
          <a:solidFill>
            <a:srgbClr val="E538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>
            <a:noAutofit/>
          </a:bodyPr>
          <a:lstStyle/>
          <a:p>
            <a:pPr algn="ctr">
              <a:lnSpc>
                <a:spcPct val="120000"/>
              </a:lnSpc>
            </a:pPr>
            <a:r>
              <a:rPr sz="2000" b="1" lang="ja-JP" altLang="en-US">
                <a:solidFill>
                  <a:srgbClr val="FFFFFF"/>
                </a:solidFill>
                <a:latin typeface="BIZ UDGothic"/>
                <a:ea typeface="BIZ UDGothic"/>
                <a:cs typeface="BIZ UDGothic"/>
              </a:rPr>
              <a:t>一時停止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521811" y="3429000"/>
            <a:ext cx="2377440" cy="2194560"/>
          </a:xfrm>
          <a:prstGeom prst="roundRect">
            <a:avLst>
              <a:gd name="adj" fmla="val 12000"/>
            </a:avLst>
          </a:prstGeom>
          <a:solidFill>
            <a:srgbClr val="FBE2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137160" bIns="137160">
            <a:noAutofit/>
          </a:bodyPr>
          <a:lstStyle/>
          <a:p>
            <a:pPr algn="ctr">
              <a:lnSpc>
                <a:spcPct val="120000"/>
              </a:lnSpc>
            </a:pPr>
            <a:r>
              <a:rPr sz="2300" b="1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ネット</a:t>
            </a:r>
            <a:br/>
            <a:r>
              <a:rPr sz="2300" b="1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ショップ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841851" y="3154680"/>
            <a:ext cx="1737360" cy="548640"/>
          </a:xfrm>
          <a:prstGeom prst="roundRect">
            <a:avLst>
              <a:gd name="adj" fmla="val 50000"/>
            </a:avLst>
          </a:prstGeom>
          <a:solidFill>
            <a:srgbClr val="E538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>
            <a:noAutofit/>
          </a:bodyPr>
          <a:lstStyle/>
          <a:p>
            <a:pPr algn="ctr">
              <a:lnSpc>
                <a:spcPct val="120000"/>
              </a:lnSpc>
            </a:pPr>
            <a:r>
              <a:rPr sz="2000" b="1" lang="ja-JP" altLang="en-US">
                <a:solidFill>
                  <a:srgbClr val="FFFFFF"/>
                </a:solidFill>
                <a:latin typeface="BIZ UDGothic"/>
                <a:ea typeface="BIZ UDGothic"/>
                <a:cs typeface="BIZ UDGothic"/>
              </a:rPr>
              <a:t>一時停止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92443" y="3429000"/>
            <a:ext cx="2377440" cy="2194560"/>
          </a:xfrm>
          <a:prstGeom prst="roundRect">
            <a:avLst>
              <a:gd name="adj" fmla="val 12000"/>
            </a:avLst>
          </a:prstGeom>
          <a:solidFill>
            <a:srgbClr val="FBE2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137160" bIns="137160">
            <a:noAutofit/>
          </a:bodyPr>
          <a:lstStyle/>
          <a:p>
            <a:pPr algn="ctr">
              <a:lnSpc>
                <a:spcPct val="120000"/>
              </a:lnSpc>
            </a:pPr>
            <a:r>
              <a:rPr sz="2300" b="1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ゲーム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612483" y="3154680"/>
            <a:ext cx="1737360" cy="548640"/>
          </a:xfrm>
          <a:prstGeom prst="roundRect">
            <a:avLst>
              <a:gd name="adj" fmla="val 50000"/>
            </a:avLst>
          </a:prstGeom>
          <a:solidFill>
            <a:srgbClr val="E538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>
            <a:noAutofit/>
          </a:bodyPr>
          <a:lstStyle/>
          <a:p>
            <a:pPr algn="ctr">
              <a:lnSpc>
                <a:spcPct val="120000"/>
              </a:lnSpc>
            </a:pPr>
            <a:r>
              <a:rPr sz="2000" b="1" lang="ja-JP" altLang="en-US">
                <a:solidFill>
                  <a:srgbClr val="FFFFFF"/>
                </a:solidFill>
                <a:latin typeface="BIZ UDGothic"/>
                <a:ea typeface="BIZ UDGothic"/>
                <a:cs typeface="BIZ UDGothic"/>
              </a:rPr>
              <a:t>一時停止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063075" y="3429000"/>
            <a:ext cx="2377440" cy="2194560"/>
          </a:xfrm>
          <a:prstGeom prst="roundRect">
            <a:avLst>
              <a:gd name="adj" fmla="val 12000"/>
            </a:avLst>
          </a:prstGeom>
          <a:solidFill>
            <a:srgbClr val="FBE2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137160" bIns="137160">
            <a:noAutofit/>
          </a:bodyPr>
          <a:lstStyle/>
          <a:p>
            <a:pPr algn="ctr">
              <a:lnSpc>
                <a:spcPct val="120000"/>
              </a:lnSpc>
            </a:pPr>
            <a:r>
              <a:rPr sz="2300" b="1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保育園の</a:t>
            </a:r>
            <a:br/>
            <a:r>
              <a:rPr sz="2300" b="1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連絡、</a:t>
            </a:r>
            <a:br/>
            <a:r>
              <a:rPr sz="2300" b="1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役所のサイト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9383115" y="3154680"/>
            <a:ext cx="1737360" cy="548640"/>
          </a:xfrm>
          <a:prstGeom prst="roundRect">
            <a:avLst>
              <a:gd name="adj" fmla="val 50000"/>
            </a:avLst>
          </a:prstGeom>
          <a:solidFill>
            <a:srgbClr val="E538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>
            <a:noAutofit/>
          </a:bodyPr>
          <a:lstStyle/>
          <a:p>
            <a:pPr algn="ctr">
              <a:lnSpc>
                <a:spcPct val="120000"/>
              </a:lnSpc>
            </a:pPr>
            <a:r>
              <a:rPr sz="2000" b="1" lang="ja-JP" altLang="en-US">
                <a:solidFill>
                  <a:srgbClr val="FFFFFF"/>
                </a:solidFill>
                <a:latin typeface="BIZ UDGothic"/>
                <a:ea typeface="BIZ UDGothic"/>
                <a:cs typeface="BIZ UDGothic"/>
              </a:rPr>
              <a:t>一時停止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4D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960120"/>
            <a:ext cx="10911535" cy="1391920"/>
          </a:xfrm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4000" b="1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もとは「PHP（ピーエイチピー）」という</a:t>
            </a:r>
            <a:br/>
            <a:r>
              <a:rPr sz="4000" b="1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プログラムの言葉</a:t>
            </a:r>
          </a:p>
        </p:txBody>
      </p:sp>
      <p:sp>
        <p:nvSpPr>
          <p:cNvPr id="3" name="kicker"/>
          <p:cNvSpPr txBox="1"/>
          <p:nvPr/>
        </p:nvSpPr>
        <p:spPr>
          <a:xfrm>
            <a:off x="640080" y="457200"/>
            <a:ext cx="10911535" cy="4114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800" b="1" lang="ja-JP" altLang="en-US">
                <a:solidFill>
                  <a:srgbClr val="D42B2E"/>
                </a:solidFill>
                <a:latin typeface="BIZ UDGothic"/>
                <a:ea typeface="BIZ UDGothic"/>
                <a:cs typeface="BIZ UDGothic"/>
              </a:rPr>
              <a:t>止まったわけ</a:t>
            </a:r>
          </a:p>
        </p:txBody>
      </p:sp>
      <p:sp>
        <p:nvSpPr>
          <p:cNvPr id="4" name="source"/>
          <p:cNvSpPr txBox="1"/>
          <p:nvPr/>
        </p:nvSpPr>
        <p:spPr>
          <a:xfrm>
            <a:off x="640080" y="6400800"/>
            <a:ext cx="9814255" cy="320040"/>
          </a:xfrm>
          <a:prstGeom prst="rect">
            <a:avLst/>
          </a:prstGeom>
          <a:noFill/>
        </p:spPr>
        <p:txBody>
          <a:bodyPr wrap="square" anchor="b" lIns="0" rIns="0" tIns="0" bIns="0">
            <a:noAutofit/>
          </a:bodyPr>
          <a:lstStyle/>
          <a:p>
            <a:pPr algn="l">
              <a:lnSpc>
                <a:spcPct val="110000"/>
              </a:lnSpc>
            </a:pPr>
            <a:r>
              <a:rPr sz="1200" b="0" lang="ja-JP" altLang="en-US">
                <a:solidFill>
                  <a:srgbClr val="5E4C33"/>
                </a:solidFill>
                <a:latin typeface="BIZ UDGothic"/>
                <a:ea typeface="BIZ UDGothic"/>
                <a:cs typeface="BIZ UDGothic"/>
              </a:rPr>
              <a:t>出典：W3Techs（2026-10-27）使っている言語が分かるウェブサイトのうち 69.2%</a:t>
            </a:r>
          </a:p>
        </p:txBody>
      </p:sp>
      <p:sp>
        <p:nvSpPr>
          <p:cNvPr id="5" name="page"/>
          <p:cNvSpPr txBox="1"/>
          <p:nvPr/>
        </p:nvSpPr>
        <p:spPr>
          <a:xfrm>
            <a:off x="10637215" y="6400800"/>
            <a:ext cx="914400" cy="320040"/>
          </a:xfrm>
          <a:prstGeom prst="rect">
            <a:avLst/>
          </a:prstGeom>
          <a:noFill/>
        </p:spPr>
        <p:txBody>
          <a:bodyPr wrap="square" anchor="b" lIns="0" rIns="0" tIns="0" bIns="0">
            <a:noAutofit/>
          </a:bodyPr>
          <a:lstStyle/>
          <a:p>
            <a:pPr algn="r">
              <a:lnSpc>
                <a:spcPct val="120000"/>
              </a:lnSpc>
            </a:pPr>
            <a:r>
              <a:rPr sz="1200" b="0" lang="ja-JP" altLang="en-US">
                <a:solidFill>
                  <a:srgbClr val="5E4C33"/>
                </a:solidFill>
                <a:latin typeface="BIZ UDGothic"/>
                <a:ea typeface="BIZ UDGothic"/>
                <a:cs typeface="BIZ UDGothic"/>
              </a:rPr>
              <a:t>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3063240"/>
            <a:ext cx="658368" cy="658368"/>
          </a:xfrm>
          <a:prstGeom prst="roundRect">
            <a:avLst>
              <a:gd name="adj" fmla="val 15000"/>
            </a:avLst>
          </a:prstGeom>
          <a:solidFill>
            <a:srgbClr val="2B20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1463039" y="3063240"/>
            <a:ext cx="658368" cy="658368"/>
          </a:xfrm>
          <a:prstGeom prst="roundRect">
            <a:avLst>
              <a:gd name="adj" fmla="val 15000"/>
            </a:avLst>
          </a:prstGeom>
          <a:solidFill>
            <a:srgbClr val="2B20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2286000" y="3063240"/>
            <a:ext cx="658368" cy="658368"/>
          </a:xfrm>
          <a:prstGeom prst="roundRect">
            <a:avLst>
              <a:gd name="adj" fmla="val 15000"/>
            </a:avLst>
          </a:prstGeom>
          <a:solidFill>
            <a:srgbClr val="2B20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3108959" y="3063240"/>
            <a:ext cx="658368" cy="658368"/>
          </a:xfrm>
          <a:prstGeom prst="roundRect">
            <a:avLst>
              <a:gd name="adj" fmla="val 15000"/>
            </a:avLst>
          </a:prstGeom>
          <a:solidFill>
            <a:srgbClr val="2B20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3931920" y="3063240"/>
            <a:ext cx="658368" cy="658368"/>
          </a:xfrm>
          <a:prstGeom prst="roundRect">
            <a:avLst>
              <a:gd name="adj" fmla="val 15000"/>
            </a:avLst>
          </a:prstGeom>
          <a:solidFill>
            <a:srgbClr val="2B20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4754880" y="3063240"/>
            <a:ext cx="658368" cy="658368"/>
          </a:xfrm>
          <a:prstGeom prst="roundRect">
            <a:avLst>
              <a:gd name="adj" fmla="val 15000"/>
            </a:avLst>
          </a:prstGeom>
          <a:solidFill>
            <a:srgbClr val="2B20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5577840" y="3063240"/>
            <a:ext cx="658368" cy="658368"/>
          </a:xfrm>
          <a:prstGeom prst="roundRect">
            <a:avLst>
              <a:gd name="adj" fmla="val 15000"/>
            </a:avLst>
          </a:prstGeom>
          <a:solidFill>
            <a:srgbClr val="2B20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6400799" y="3063240"/>
            <a:ext cx="658368" cy="658368"/>
          </a:xfrm>
          <a:prstGeom prst="roundRect">
            <a:avLst>
              <a:gd name="adj" fmla="val 15000"/>
            </a:avLst>
          </a:prstGeom>
          <a:solidFill>
            <a:srgbClr val="FBE2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7223759" y="3063240"/>
            <a:ext cx="658368" cy="658368"/>
          </a:xfrm>
          <a:prstGeom prst="roundRect">
            <a:avLst>
              <a:gd name="adj" fmla="val 15000"/>
            </a:avLst>
          </a:prstGeom>
          <a:solidFill>
            <a:srgbClr val="FBE2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8046719" y="3063240"/>
            <a:ext cx="658368" cy="658368"/>
          </a:xfrm>
          <a:prstGeom prst="roundRect">
            <a:avLst>
              <a:gd name="adj" fmla="val 15000"/>
            </a:avLst>
          </a:prstGeom>
          <a:solidFill>
            <a:srgbClr val="FBE2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3886200"/>
            <a:ext cx="8778240" cy="5486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2200" b="0" lang="ja-JP" altLang="en-US">
                <a:solidFill>
                  <a:srgbClr val="5E4C33"/>
                </a:solidFill>
                <a:latin typeface="BIZ UDGothic"/>
                <a:ea typeface="BIZ UDGothic"/>
                <a:cs typeface="BIZ UDGothic"/>
              </a:rPr>
              <a:t>使っている言葉が分かるウェブサイト　10のうち7つ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098280" y="2834640"/>
            <a:ext cx="2468880" cy="11887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6000" b="1" lang="ja-JP" altLang="en-US">
                <a:solidFill>
                  <a:srgbClr val="D42B2E"/>
                </a:solidFill>
                <a:latin typeface="BIZ UDGothic"/>
                <a:ea typeface="BIZ UDGothic"/>
                <a:cs typeface="BIZ UDGothic"/>
              </a:rPr>
              <a:t>約7割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0080" y="4663440"/>
            <a:ext cx="10911535" cy="12801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>
            <a:noAutofit/>
          </a:bodyPr>
          <a:lstStyle/>
          <a:p>
            <a:pPr algn="ctr">
              <a:lnSpc>
                <a:spcPct val="120000"/>
              </a:lnSpc>
            </a:pPr>
            <a:r>
              <a:rPr sz="2600" b="1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ウェブサイトのうら側（お店のコンピューター）で動いている</a:t>
            </a:r>
          </a:p>
          <a:p>
            <a:pPr algn="ctr">
              <a:lnSpc>
                <a:spcPct val="120000"/>
              </a:lnSpc>
            </a:pPr>
            <a:r>
              <a:rPr sz="2200" b="1" lang="ja-JP" altLang="en-US">
                <a:solidFill>
                  <a:srgbClr val="5E4C33"/>
                </a:solidFill>
                <a:latin typeface="BIZ UDGothic"/>
                <a:ea typeface="BIZ UDGothic"/>
                <a:cs typeface="BIZ UDGothic"/>
              </a:rPr>
              <a:t>止まったのは、そのうちの一部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4D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960120"/>
            <a:ext cx="10911535" cy="1391920"/>
          </a:xfrm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4000" b="1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同じ種類のかぎに、「弱いところ」が</a:t>
            </a:r>
            <a:br/>
            <a:r>
              <a:rPr sz="4000" b="1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見つかった</a:t>
            </a:r>
          </a:p>
        </p:txBody>
      </p:sp>
      <p:sp>
        <p:nvSpPr>
          <p:cNvPr id="3" name="kicker"/>
          <p:cNvSpPr txBox="1"/>
          <p:nvPr/>
        </p:nvSpPr>
        <p:spPr>
          <a:xfrm>
            <a:off x="640080" y="457200"/>
            <a:ext cx="10911535" cy="4114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800" b="1" lang="ja-JP" altLang="en-US">
                <a:solidFill>
                  <a:srgbClr val="D42B2E"/>
                </a:solidFill>
                <a:latin typeface="BIZ UDGothic"/>
                <a:ea typeface="BIZ UDGothic"/>
                <a:cs typeface="BIZ UDGothic"/>
              </a:rPr>
              <a:t>ぜい弱性（ぜいじゃくせい）って？</a:t>
            </a:r>
          </a:p>
        </p:txBody>
      </p:sp>
      <p:sp>
        <p:nvSpPr>
          <p:cNvPr id="4" name="source"/>
          <p:cNvSpPr txBox="1"/>
          <p:nvPr/>
        </p:nvSpPr>
        <p:spPr>
          <a:xfrm>
            <a:off x="640080" y="6400800"/>
            <a:ext cx="9814255" cy="320040"/>
          </a:xfrm>
          <a:prstGeom prst="rect">
            <a:avLst/>
          </a:prstGeom>
          <a:noFill/>
        </p:spPr>
        <p:txBody>
          <a:bodyPr wrap="square" anchor="b" lIns="0" rIns="0" tIns="0" bIns="0">
            <a:noAutofit/>
          </a:bodyPr>
          <a:lstStyle/>
          <a:p>
            <a:pPr algn="l">
              <a:lnSpc>
                <a:spcPct val="110000"/>
              </a:lnSpc>
            </a:pPr>
            <a:r>
              <a:rPr sz="1200" b="0" lang="ja-JP" altLang="en-US">
                <a:solidFill>
                  <a:srgbClr val="5E4C33"/>
                </a:solidFill>
                <a:latin typeface="BIZ UDGothic"/>
                <a:ea typeface="BIZ UDGothic"/>
                <a:cs typeface="BIZ UDGothic"/>
              </a:rPr>
              <a:t>出典：PHP 公式発表（php.net、2026-10-21）</a:t>
            </a:r>
          </a:p>
        </p:txBody>
      </p:sp>
      <p:sp>
        <p:nvSpPr>
          <p:cNvPr id="5" name="page"/>
          <p:cNvSpPr txBox="1"/>
          <p:nvPr/>
        </p:nvSpPr>
        <p:spPr>
          <a:xfrm>
            <a:off x="10637215" y="6400800"/>
            <a:ext cx="914400" cy="320040"/>
          </a:xfrm>
          <a:prstGeom prst="rect">
            <a:avLst/>
          </a:prstGeom>
          <a:noFill/>
        </p:spPr>
        <p:txBody>
          <a:bodyPr wrap="square" anchor="b" lIns="0" rIns="0" tIns="0" bIns="0">
            <a:noAutofit/>
          </a:bodyPr>
          <a:lstStyle/>
          <a:p>
            <a:pPr algn="r">
              <a:lnSpc>
                <a:spcPct val="120000"/>
              </a:lnSpc>
            </a:pPr>
            <a:r>
              <a:rPr sz="1200" b="0" lang="ja-JP" altLang="en-US">
                <a:solidFill>
                  <a:srgbClr val="5E4C33"/>
                </a:solidFill>
                <a:latin typeface="BIZ UDGothic"/>
                <a:ea typeface="BIZ UDGothic"/>
                <a:cs typeface="BIZ UDGothic"/>
              </a:rPr>
              <a:t>6</a:t>
            </a:r>
          </a:p>
        </p:txBody>
      </p:sp>
      <p:sp>
        <p:nvSpPr>
          <p:cNvPr id="6" name="Isosceles Triangle 5"/>
          <p:cNvSpPr/>
          <p:nvPr/>
        </p:nvSpPr>
        <p:spPr>
          <a:xfrm>
            <a:off x="658368" y="3246120"/>
            <a:ext cx="1883664" cy="665683"/>
          </a:xfrm>
          <a:prstGeom prst="triangle">
            <a:avLst/>
          </a:prstGeom>
          <a:solidFill>
            <a:srgbClr val="D9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31519" y="3911803"/>
            <a:ext cx="1737360" cy="1711756"/>
          </a:xfrm>
          <a:prstGeom prst="rect">
            <a:avLst/>
          </a:prstGeom>
          <a:solidFill>
            <a:srgbClr val="FBE2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>
            <a:noAutofit/>
          </a:bodyPr>
          <a:lstStyle/>
          <a:p>
            <a:pPr algn="ctr">
              <a:lnSpc>
                <a:spcPct val="120000"/>
              </a:lnSpc>
            </a:pPr>
          </a:p>
        </p:txBody>
      </p:sp>
      <p:sp>
        <p:nvSpPr>
          <p:cNvPr id="8" name="TextBox 7"/>
          <p:cNvSpPr txBox="1"/>
          <p:nvPr/>
        </p:nvSpPr>
        <p:spPr>
          <a:xfrm>
            <a:off x="731519" y="4021531"/>
            <a:ext cx="1737360" cy="4572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ctr">
              <a:lnSpc>
                <a:spcPct val="120000"/>
              </a:lnSpc>
            </a:pPr>
            <a:r>
              <a:rPr sz="2000" b="1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お店A</a:t>
            </a:r>
          </a:p>
        </p:txBody>
      </p:sp>
      <p:sp>
        <p:nvSpPr>
          <p:cNvPr id="9" name="Rectangle 8"/>
          <p:cNvSpPr/>
          <p:nvPr/>
        </p:nvSpPr>
        <p:spPr>
          <a:xfrm>
            <a:off x="1304848" y="4767681"/>
            <a:ext cx="590702" cy="855878"/>
          </a:xfrm>
          <a:prstGeom prst="rect">
            <a:avLst/>
          </a:prstGeom>
          <a:solidFill>
            <a:srgbClr val="FFFFFF"/>
          </a:solidFill>
          <a:ln w="19050">
            <a:solidFill>
              <a:srgbClr val="C896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1514246" y="4981651"/>
            <a:ext cx="171907" cy="210311"/>
          </a:xfrm>
          <a:prstGeom prst="roundRect">
            <a:avLst>
              <a:gd name="adj" fmla="val 50000"/>
            </a:avLst>
          </a:prstGeom>
          <a:noFill/>
          <a:ln w="35560">
            <a:solidFill>
              <a:srgbClr val="2B201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1453896" y="5118811"/>
            <a:ext cx="292608" cy="228600"/>
          </a:xfrm>
          <a:prstGeom prst="roundRect">
            <a:avLst>
              <a:gd name="adj" fmla="val 14000"/>
            </a:avLst>
          </a:prstGeom>
          <a:solidFill>
            <a:srgbClr val="2B20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1576425" y="5180990"/>
            <a:ext cx="47548" cy="4754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591056" y="5210251"/>
            <a:ext cx="18288" cy="6949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Isosceles Triangle 13"/>
          <p:cNvSpPr/>
          <p:nvPr/>
        </p:nvSpPr>
        <p:spPr>
          <a:xfrm>
            <a:off x="2715768" y="3246120"/>
            <a:ext cx="1883664" cy="665683"/>
          </a:xfrm>
          <a:prstGeom prst="triangle">
            <a:avLst/>
          </a:prstGeom>
          <a:solidFill>
            <a:srgbClr val="D9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2788920" y="3911803"/>
            <a:ext cx="1737360" cy="1711756"/>
          </a:xfrm>
          <a:prstGeom prst="rect">
            <a:avLst/>
          </a:prstGeom>
          <a:solidFill>
            <a:srgbClr val="FBE2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>
            <a:noAutofit/>
          </a:bodyPr>
          <a:lstStyle/>
          <a:p>
            <a:pPr algn="ctr">
              <a:lnSpc>
                <a:spcPct val="120000"/>
              </a:lnSpc>
            </a:pPr>
          </a:p>
        </p:txBody>
      </p:sp>
      <p:sp>
        <p:nvSpPr>
          <p:cNvPr id="16" name="TextBox 15"/>
          <p:cNvSpPr txBox="1"/>
          <p:nvPr/>
        </p:nvSpPr>
        <p:spPr>
          <a:xfrm>
            <a:off x="2788920" y="4021531"/>
            <a:ext cx="1737360" cy="4572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ctr">
              <a:lnSpc>
                <a:spcPct val="120000"/>
              </a:lnSpc>
            </a:pPr>
            <a:r>
              <a:rPr sz="2000" b="1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お店B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362248" y="4767681"/>
            <a:ext cx="590702" cy="855878"/>
          </a:xfrm>
          <a:prstGeom prst="rect">
            <a:avLst/>
          </a:prstGeom>
          <a:solidFill>
            <a:srgbClr val="FFFFFF"/>
          </a:solidFill>
          <a:ln w="19050">
            <a:solidFill>
              <a:srgbClr val="C896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3571646" y="4981651"/>
            <a:ext cx="171907" cy="210311"/>
          </a:xfrm>
          <a:prstGeom prst="roundRect">
            <a:avLst>
              <a:gd name="adj" fmla="val 50000"/>
            </a:avLst>
          </a:prstGeom>
          <a:noFill/>
          <a:ln w="35560">
            <a:solidFill>
              <a:srgbClr val="2B201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3511295" y="5118811"/>
            <a:ext cx="292608" cy="228600"/>
          </a:xfrm>
          <a:prstGeom prst="roundRect">
            <a:avLst>
              <a:gd name="adj" fmla="val 14000"/>
            </a:avLst>
          </a:prstGeom>
          <a:solidFill>
            <a:srgbClr val="2B20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3633825" y="5180990"/>
            <a:ext cx="47548" cy="4754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3648455" y="5210251"/>
            <a:ext cx="18288" cy="6949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Isosceles Triangle 21"/>
          <p:cNvSpPr/>
          <p:nvPr/>
        </p:nvSpPr>
        <p:spPr>
          <a:xfrm>
            <a:off x="4773168" y="3246120"/>
            <a:ext cx="1883664" cy="665683"/>
          </a:xfrm>
          <a:prstGeom prst="triangle">
            <a:avLst/>
          </a:prstGeom>
          <a:solidFill>
            <a:srgbClr val="D9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846320" y="3911803"/>
            <a:ext cx="1737360" cy="1711756"/>
          </a:xfrm>
          <a:prstGeom prst="rect">
            <a:avLst/>
          </a:prstGeom>
          <a:solidFill>
            <a:srgbClr val="FBE2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>
            <a:noAutofit/>
          </a:bodyPr>
          <a:lstStyle/>
          <a:p>
            <a:pPr algn="ctr">
              <a:lnSpc>
                <a:spcPct val="120000"/>
              </a:lnSpc>
            </a:pPr>
          </a:p>
        </p:txBody>
      </p:sp>
      <p:sp>
        <p:nvSpPr>
          <p:cNvPr id="24" name="TextBox 23"/>
          <p:cNvSpPr txBox="1"/>
          <p:nvPr/>
        </p:nvSpPr>
        <p:spPr>
          <a:xfrm>
            <a:off x="4846320" y="4021531"/>
            <a:ext cx="1737360" cy="4572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ctr">
              <a:lnSpc>
                <a:spcPct val="120000"/>
              </a:lnSpc>
            </a:pPr>
            <a:r>
              <a:rPr sz="2000" b="1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お店C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19648" y="4767681"/>
            <a:ext cx="590702" cy="855878"/>
          </a:xfrm>
          <a:prstGeom prst="rect">
            <a:avLst/>
          </a:prstGeom>
          <a:solidFill>
            <a:srgbClr val="FFFFFF"/>
          </a:solidFill>
          <a:ln w="19050">
            <a:solidFill>
              <a:srgbClr val="C896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5629046" y="4981651"/>
            <a:ext cx="171907" cy="210311"/>
          </a:xfrm>
          <a:prstGeom prst="roundRect">
            <a:avLst>
              <a:gd name="adj" fmla="val 50000"/>
            </a:avLst>
          </a:prstGeom>
          <a:noFill/>
          <a:ln w="35560">
            <a:solidFill>
              <a:srgbClr val="2B201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5568696" y="5118811"/>
            <a:ext cx="292608" cy="228600"/>
          </a:xfrm>
          <a:prstGeom prst="roundRect">
            <a:avLst>
              <a:gd name="adj" fmla="val 14000"/>
            </a:avLst>
          </a:prstGeom>
          <a:solidFill>
            <a:srgbClr val="2B20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5691225" y="5180990"/>
            <a:ext cx="47548" cy="4754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5705856" y="5210251"/>
            <a:ext cx="18288" cy="6949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31519" y="5760720"/>
            <a:ext cx="6035040" cy="4572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ctr">
              <a:lnSpc>
                <a:spcPct val="120000"/>
              </a:lnSpc>
            </a:pPr>
            <a:r>
              <a:rPr sz="2200" b="0" lang="ja-JP" altLang="en-US">
                <a:solidFill>
                  <a:srgbClr val="5E4C33"/>
                </a:solidFill>
                <a:latin typeface="BIZ UDGothic"/>
                <a:ea typeface="BIZ UDGothic"/>
                <a:cs typeface="BIZ UDGothic"/>
              </a:rPr>
              <a:t>どのお店も、同じ種類のかぎ</a:t>
            </a:r>
          </a:p>
        </p:txBody>
      </p:sp>
      <p:sp>
        <p:nvSpPr>
          <p:cNvPr id="31" name="Right Arrow 30"/>
          <p:cNvSpPr/>
          <p:nvPr/>
        </p:nvSpPr>
        <p:spPr>
          <a:xfrm>
            <a:off x="6903720" y="4160520"/>
            <a:ext cx="731520" cy="548640"/>
          </a:xfrm>
          <a:prstGeom prst="rightArrow">
            <a:avLst/>
          </a:prstGeom>
          <a:solidFill>
            <a:srgbClr val="D9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2" name="Rounded Rectangle 31"/>
          <p:cNvSpPr/>
          <p:nvPr/>
        </p:nvSpPr>
        <p:spPr>
          <a:xfrm>
            <a:off x="8393277" y="3063240"/>
            <a:ext cx="1117396" cy="1367028"/>
          </a:xfrm>
          <a:prstGeom prst="roundRect">
            <a:avLst>
              <a:gd name="adj" fmla="val 50000"/>
            </a:avLst>
          </a:prstGeom>
          <a:noFill/>
          <a:ln w="231140">
            <a:solidFill>
              <a:srgbClr val="2B201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3" name="Rounded Rectangle 32"/>
          <p:cNvSpPr/>
          <p:nvPr/>
        </p:nvSpPr>
        <p:spPr>
          <a:xfrm>
            <a:off x="8001000" y="3954780"/>
            <a:ext cx="1901952" cy="1485900"/>
          </a:xfrm>
          <a:prstGeom prst="roundRect">
            <a:avLst>
              <a:gd name="adj" fmla="val 14000"/>
            </a:avLst>
          </a:prstGeom>
          <a:solidFill>
            <a:srgbClr val="2B20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8797442" y="4358944"/>
            <a:ext cx="309067" cy="309067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8892540" y="4549140"/>
            <a:ext cx="118872" cy="45171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9320479" y="3621938"/>
            <a:ext cx="737006" cy="737006"/>
          </a:xfrm>
          <a:prstGeom prst="ellipse">
            <a:avLst/>
          </a:prstGeom>
          <a:noFill/>
          <a:ln w="57150">
            <a:solidFill>
              <a:srgbClr val="E538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10241280" y="3108960"/>
            <a:ext cx="1371600" cy="11887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2600" b="1" lang="ja-JP" altLang="en-US">
                <a:solidFill>
                  <a:srgbClr val="D42B2E"/>
                </a:solidFill>
                <a:latin typeface="BIZ UDGothic"/>
                <a:ea typeface="BIZ UDGothic"/>
                <a:cs typeface="BIZ UDGothic"/>
              </a:rPr>
              <a:t>弱い</a:t>
            </a:r>
            <a:br/>
            <a:r>
              <a:rPr sz="2600" b="1" lang="ja-JP" altLang="en-US">
                <a:solidFill>
                  <a:srgbClr val="D42B2E"/>
                </a:solidFill>
                <a:latin typeface="BIZ UDGothic"/>
                <a:ea typeface="BIZ UDGothic"/>
                <a:cs typeface="BIZ UDGothic"/>
              </a:rPr>
              <a:t>ところ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680960" y="5623560"/>
            <a:ext cx="4206240" cy="5486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2200" b="1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かぎがなくても開けられる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4D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960120"/>
            <a:ext cx="10911535" cy="1521968"/>
          </a:xfrm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4400" b="1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悪い人より先に、</a:t>
            </a:r>
            <a:br/>
            <a:r>
              <a:rPr sz="4400" b="1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急いで取りかえたい</a:t>
            </a:r>
          </a:p>
        </p:txBody>
      </p:sp>
      <p:sp>
        <p:nvSpPr>
          <p:cNvPr id="3" name="kicker"/>
          <p:cNvSpPr txBox="1"/>
          <p:nvPr/>
        </p:nvSpPr>
        <p:spPr>
          <a:xfrm>
            <a:off x="640080" y="457200"/>
            <a:ext cx="10911535" cy="4114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800" b="1" lang="ja-JP" altLang="en-US">
                <a:solidFill>
                  <a:srgbClr val="D42B2E"/>
                </a:solidFill>
                <a:latin typeface="BIZ UDGothic"/>
                <a:ea typeface="BIZ UDGothic"/>
                <a:cs typeface="BIZ UDGothic"/>
              </a:rPr>
              <a:t>なぜ「今夜のうちに」？</a:t>
            </a:r>
          </a:p>
        </p:txBody>
      </p:sp>
      <p:sp>
        <p:nvSpPr>
          <p:cNvPr id="4" name="source"/>
          <p:cNvSpPr txBox="1"/>
          <p:nvPr/>
        </p:nvSpPr>
        <p:spPr>
          <a:xfrm>
            <a:off x="640080" y="6400800"/>
            <a:ext cx="9814255" cy="320040"/>
          </a:xfrm>
          <a:prstGeom prst="rect">
            <a:avLst/>
          </a:prstGeom>
          <a:noFill/>
        </p:spPr>
        <p:txBody>
          <a:bodyPr wrap="square" anchor="b" lIns="0" rIns="0" tIns="0" bIns="0">
            <a:noAutofit/>
          </a:bodyPr>
          <a:lstStyle/>
          <a:p>
            <a:pPr algn="l">
              <a:lnSpc>
                <a:spcPct val="110000"/>
              </a:lnSpc>
            </a:pPr>
            <a:r>
              <a:rPr sz="1200" b="0" lang="ja-JP" altLang="en-US">
                <a:solidFill>
                  <a:srgbClr val="5E4C33"/>
                </a:solidFill>
                <a:latin typeface="BIZ UDGothic"/>
                <a:ea typeface="BIZ UDGothic"/>
                <a:cs typeface="BIZ UDGothic"/>
              </a:rPr>
              <a:t>出典：The PHP Foundation（2026-10-21）、Amazon Threat Intelligence（AWS、2026-10-21）</a:t>
            </a:r>
          </a:p>
        </p:txBody>
      </p:sp>
      <p:sp>
        <p:nvSpPr>
          <p:cNvPr id="5" name="page"/>
          <p:cNvSpPr txBox="1"/>
          <p:nvPr/>
        </p:nvSpPr>
        <p:spPr>
          <a:xfrm>
            <a:off x="10637215" y="6400800"/>
            <a:ext cx="914400" cy="320040"/>
          </a:xfrm>
          <a:prstGeom prst="rect">
            <a:avLst/>
          </a:prstGeom>
          <a:noFill/>
        </p:spPr>
        <p:txBody>
          <a:bodyPr wrap="square" anchor="b" lIns="0" rIns="0" tIns="0" bIns="0">
            <a:noAutofit/>
          </a:bodyPr>
          <a:lstStyle/>
          <a:p>
            <a:pPr algn="r">
              <a:lnSpc>
                <a:spcPct val="120000"/>
              </a:lnSpc>
            </a:pPr>
            <a:r>
              <a:rPr sz="1200" b="0" lang="ja-JP" altLang="en-US">
                <a:solidFill>
                  <a:srgbClr val="5E4C33"/>
                </a:solidFill>
                <a:latin typeface="BIZ UDGothic"/>
                <a:ea typeface="BIZ UDGothic"/>
                <a:cs typeface="BIZ UDGothic"/>
              </a:rPr>
              <a:t>7</a:t>
            </a:r>
          </a:p>
        </p:txBody>
      </p:sp>
      <p:sp>
        <p:nvSpPr>
          <p:cNvPr id="6" name="Oval 5"/>
          <p:cNvSpPr/>
          <p:nvPr/>
        </p:nvSpPr>
        <p:spPr>
          <a:xfrm>
            <a:off x="961948" y="3108960"/>
            <a:ext cx="362102" cy="362102"/>
          </a:xfrm>
          <a:prstGeom prst="ellipse">
            <a:avLst/>
          </a:prstGeom>
          <a:solidFill>
            <a:srgbClr val="2B20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846734" y="3520440"/>
            <a:ext cx="592531" cy="510235"/>
          </a:xfrm>
          <a:prstGeom prst="roundRect">
            <a:avLst>
              <a:gd name="adj" fmla="val 45000"/>
            </a:avLst>
          </a:prstGeom>
          <a:solidFill>
            <a:srgbClr val="2B20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783080" y="3291839"/>
            <a:ext cx="1645920" cy="5486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2600" b="1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守る人</a:t>
            </a:r>
          </a:p>
        </p:txBody>
      </p:sp>
      <p:sp>
        <p:nvSpPr>
          <p:cNvPr id="9" name="Right Arrow 8"/>
          <p:cNvSpPr/>
          <p:nvPr/>
        </p:nvSpPr>
        <p:spPr>
          <a:xfrm>
            <a:off x="2926080" y="3063239"/>
            <a:ext cx="6035040" cy="960120"/>
          </a:xfrm>
          <a:prstGeom prst="rightArrow">
            <a:avLst/>
          </a:prstGeom>
          <a:solidFill>
            <a:srgbClr val="2B20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l">
              <a:lnSpc>
                <a:spcPct val="120000"/>
              </a:lnSpc>
            </a:pPr>
            <a:r>
              <a:rPr sz="2400" b="1" lang="ja-JP" altLang="en-US">
                <a:solidFill>
                  <a:srgbClr val="FFFFFF"/>
                </a:solidFill>
                <a:latin typeface="BIZ UDGothic"/>
                <a:ea typeface="BIZ UDGothic"/>
                <a:cs typeface="BIZ UDGothic"/>
              </a:rPr>
              <a:t>新しいかぎに取りかえる</a:t>
            </a:r>
          </a:p>
        </p:txBody>
      </p:sp>
      <p:sp>
        <p:nvSpPr>
          <p:cNvPr id="10" name="Oval 9"/>
          <p:cNvSpPr/>
          <p:nvPr/>
        </p:nvSpPr>
        <p:spPr>
          <a:xfrm>
            <a:off x="961948" y="4389120"/>
            <a:ext cx="362102" cy="362102"/>
          </a:xfrm>
          <a:prstGeom prst="ellipse">
            <a:avLst/>
          </a:prstGeom>
          <a:solidFill>
            <a:srgbClr val="7A64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846734" y="4800600"/>
            <a:ext cx="592531" cy="510235"/>
          </a:xfrm>
          <a:prstGeom prst="roundRect">
            <a:avLst>
              <a:gd name="adj" fmla="val 45000"/>
            </a:avLst>
          </a:prstGeom>
          <a:solidFill>
            <a:srgbClr val="7A64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783080" y="4572000"/>
            <a:ext cx="1645920" cy="5486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2600" b="1" lang="ja-JP" altLang="en-US">
                <a:solidFill>
                  <a:srgbClr val="5E4C33"/>
                </a:solidFill>
                <a:latin typeface="BIZ UDGothic"/>
                <a:ea typeface="BIZ UDGothic"/>
                <a:cs typeface="BIZ UDGothic"/>
              </a:rPr>
              <a:t>悪い人</a:t>
            </a:r>
          </a:p>
        </p:txBody>
      </p:sp>
      <p:sp>
        <p:nvSpPr>
          <p:cNvPr id="13" name="Right Arrow 12"/>
          <p:cNvSpPr/>
          <p:nvPr/>
        </p:nvSpPr>
        <p:spPr>
          <a:xfrm>
            <a:off x="2926080" y="4343400"/>
            <a:ext cx="6035040" cy="960120"/>
          </a:xfrm>
          <a:prstGeom prst="rightArrow">
            <a:avLst/>
          </a:prstGeom>
          <a:solidFill>
            <a:srgbClr val="7A64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l">
              <a:lnSpc>
                <a:spcPct val="120000"/>
              </a:lnSpc>
            </a:pPr>
            <a:r>
              <a:rPr sz="2400" b="1" lang="ja-JP" altLang="en-US">
                <a:solidFill>
                  <a:srgbClr val="FFFFFF"/>
                </a:solidFill>
                <a:latin typeface="BIZ UDGothic"/>
                <a:ea typeface="BIZ UDGothic"/>
                <a:cs typeface="BIZ UDGothic"/>
              </a:rPr>
              <a:t>弱いところをねらう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235440" y="3108960"/>
            <a:ext cx="2331720" cy="2194560"/>
          </a:xfrm>
          <a:prstGeom prst="roundRect">
            <a:avLst>
              <a:gd name="adj" fmla="val 12000"/>
            </a:avLst>
          </a:prstGeom>
          <a:solidFill>
            <a:srgbClr val="E538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>
            <a:noAutofit/>
          </a:bodyPr>
          <a:lstStyle/>
          <a:p>
            <a:pPr algn="ctr">
              <a:lnSpc>
                <a:spcPct val="120000"/>
              </a:lnSpc>
            </a:pPr>
            <a:r>
              <a:rPr sz="3400" b="1" lang="ja-JP" altLang="en-US">
                <a:solidFill>
                  <a:srgbClr val="FFFFFF"/>
                </a:solidFill>
                <a:latin typeface="BIZ UDGothic"/>
                <a:ea typeface="BIZ UDGothic"/>
                <a:cs typeface="BIZ UDGothic"/>
              </a:rPr>
              <a:t>どちらが</a:t>
            </a:r>
            <a:br/>
            <a:r>
              <a:rPr sz="3400" b="1" lang="ja-JP" altLang="en-US">
                <a:solidFill>
                  <a:srgbClr val="FFFFFF"/>
                </a:solidFill>
                <a:latin typeface="BIZ UDGothic"/>
                <a:ea typeface="BIZ UDGothic"/>
                <a:cs typeface="BIZ UDGothic"/>
              </a:rPr>
              <a:t>先？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0080" y="5486400"/>
            <a:ext cx="10911535" cy="6858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>
            <a:noAutofit/>
          </a:bodyPr>
          <a:lstStyle/>
          <a:p>
            <a:pPr algn="ctr">
              <a:lnSpc>
                <a:spcPct val="120000"/>
              </a:lnSpc>
            </a:pPr>
            <a:r>
              <a:rPr sz="2100" b="1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今回は、くばる前に話がもれてしまった。だから、予定より1日早くくばった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4D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960120"/>
            <a:ext cx="10911535" cy="806704"/>
          </a:xfrm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4400" b="1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総理大臣が X で、よびかけた</a:t>
            </a:r>
          </a:p>
        </p:txBody>
      </p:sp>
      <p:sp>
        <p:nvSpPr>
          <p:cNvPr id="3" name="kicker"/>
          <p:cNvSpPr txBox="1"/>
          <p:nvPr/>
        </p:nvSpPr>
        <p:spPr>
          <a:xfrm>
            <a:off x="640080" y="457200"/>
            <a:ext cx="10911535" cy="4114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800" b="1" lang="ja-JP" altLang="en-US">
                <a:solidFill>
                  <a:srgbClr val="D42B2E"/>
                </a:solidFill>
                <a:latin typeface="BIZ UDGothic"/>
                <a:ea typeface="BIZ UDGothic"/>
                <a:cs typeface="BIZ UDGothic"/>
              </a:rPr>
              <a:t>国からのよびかけ</a:t>
            </a:r>
          </a:p>
        </p:txBody>
      </p:sp>
      <p:sp>
        <p:nvSpPr>
          <p:cNvPr id="4" name="source"/>
          <p:cNvSpPr txBox="1"/>
          <p:nvPr/>
        </p:nvSpPr>
        <p:spPr>
          <a:xfrm>
            <a:off x="640080" y="6400800"/>
            <a:ext cx="9814255" cy="320040"/>
          </a:xfrm>
          <a:prstGeom prst="rect">
            <a:avLst/>
          </a:prstGeom>
          <a:noFill/>
        </p:spPr>
        <p:txBody>
          <a:bodyPr wrap="square" anchor="b" lIns="0" rIns="0" tIns="0" bIns="0">
            <a:noAutofit/>
          </a:bodyPr>
          <a:lstStyle/>
          <a:p>
            <a:pPr algn="l">
              <a:lnSpc>
                <a:spcPct val="110000"/>
              </a:lnSpc>
            </a:pPr>
            <a:r>
              <a:rPr sz="1200" b="0" lang="ja-JP" altLang="en-US">
                <a:solidFill>
                  <a:srgbClr val="5E4C33"/>
                </a:solidFill>
                <a:latin typeface="BIZ UDGothic"/>
                <a:ea typeface="BIZ UDGothic"/>
                <a:cs typeface="BIZ UDGothic"/>
              </a:rPr>
              <a:t>出典：高市早苗 総理大臣の X 投稿（2026-10-21）、INTERNET Watch（2026-10-22）、共同通信（2026-10-22）</a:t>
            </a:r>
          </a:p>
        </p:txBody>
      </p:sp>
      <p:sp>
        <p:nvSpPr>
          <p:cNvPr id="5" name="page"/>
          <p:cNvSpPr txBox="1"/>
          <p:nvPr/>
        </p:nvSpPr>
        <p:spPr>
          <a:xfrm>
            <a:off x="10637215" y="6400800"/>
            <a:ext cx="914400" cy="320040"/>
          </a:xfrm>
          <a:prstGeom prst="rect">
            <a:avLst/>
          </a:prstGeom>
          <a:noFill/>
        </p:spPr>
        <p:txBody>
          <a:bodyPr wrap="square" anchor="b" lIns="0" rIns="0" tIns="0" bIns="0">
            <a:noAutofit/>
          </a:bodyPr>
          <a:lstStyle/>
          <a:p>
            <a:pPr algn="r">
              <a:lnSpc>
                <a:spcPct val="120000"/>
              </a:lnSpc>
            </a:pPr>
            <a:r>
              <a:rPr sz="1200" b="0" lang="ja-JP" altLang="en-US">
                <a:solidFill>
                  <a:srgbClr val="5E4C33"/>
                </a:solidFill>
                <a:latin typeface="BIZ UDGothic"/>
                <a:ea typeface="BIZ UDGothic"/>
                <a:cs typeface="BIZ UDGothic"/>
              </a:rPr>
              <a:t>8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423160"/>
            <a:ext cx="10911535" cy="2148840"/>
          </a:xfrm>
          <a:prstGeom prst="roundRect">
            <a:avLst>
              <a:gd name="adj" fmla="val 12000"/>
            </a:avLst>
          </a:prstGeom>
          <a:solidFill>
            <a:srgbClr val="FBE2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>
            <a:noAutofit/>
          </a:bodyPr>
          <a:lstStyle/>
          <a:p>
            <a:pPr algn="ctr">
              <a:lnSpc>
                <a:spcPct val="130000"/>
              </a:lnSpc>
            </a:pPr>
            <a:r>
              <a:rPr sz="4000" b="1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「皆様に、今夜に対応して頂きたい</a:t>
            </a:r>
            <a:br/>
            <a:r>
              <a:rPr sz="4000" b="1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大至急のお願いです」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754880"/>
            <a:ext cx="10911535" cy="4572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2200" b="0" lang="ja-JP" altLang="en-US">
                <a:solidFill>
                  <a:srgbClr val="5E4C33"/>
                </a:solidFill>
                <a:latin typeface="BIZ UDGothic"/>
                <a:ea typeface="BIZ UDGothic"/>
                <a:cs typeface="BIZ UDGothic"/>
              </a:rPr>
              <a:t>高市早苗 総理大臣の X の投稿（10月21日 夜9時55分ごろ）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5349240"/>
            <a:ext cx="10911535" cy="8229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2600" b="1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よびかけた相手：サイトを動かしている会社や人たち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4D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960120"/>
            <a:ext cx="10911535" cy="1521968"/>
          </a:xfrm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4400" b="1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お店を閉めたのは、</a:t>
            </a:r>
            <a:br/>
            <a:r>
              <a:rPr sz="4400" b="1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悪いこと？</a:t>
            </a:r>
          </a:p>
        </p:txBody>
      </p:sp>
      <p:sp>
        <p:nvSpPr>
          <p:cNvPr id="3" name="kicker"/>
          <p:cNvSpPr txBox="1"/>
          <p:nvPr/>
        </p:nvSpPr>
        <p:spPr>
          <a:xfrm>
            <a:off x="640080" y="457200"/>
            <a:ext cx="10911535" cy="4114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800" b="1" lang="ja-JP" altLang="en-US">
                <a:solidFill>
                  <a:srgbClr val="D42B2E"/>
                </a:solidFill>
                <a:latin typeface="BIZ UDGothic"/>
                <a:ea typeface="BIZ UDGothic"/>
                <a:cs typeface="BIZ UDGothic"/>
              </a:rPr>
              <a:t>考えてみよう</a:t>
            </a:r>
          </a:p>
        </p:txBody>
      </p:sp>
      <p:sp>
        <p:nvSpPr>
          <p:cNvPr id="4" name="source"/>
          <p:cNvSpPr txBox="1"/>
          <p:nvPr/>
        </p:nvSpPr>
        <p:spPr>
          <a:xfrm>
            <a:off x="640080" y="6400800"/>
            <a:ext cx="9814255" cy="320040"/>
          </a:xfrm>
          <a:prstGeom prst="rect">
            <a:avLst/>
          </a:prstGeom>
          <a:noFill/>
        </p:spPr>
        <p:txBody>
          <a:bodyPr wrap="square" anchor="b" lIns="0" rIns="0" tIns="0" bIns="0">
            <a:noAutofit/>
          </a:bodyPr>
          <a:lstStyle/>
          <a:p>
            <a:pPr algn="l">
              <a:lnSpc>
                <a:spcPct val="110000"/>
              </a:lnSpc>
            </a:pPr>
            <a:r>
              <a:rPr sz="1200" b="0" lang="ja-JP" altLang="en-US">
                <a:solidFill>
                  <a:srgbClr val="5E4C33"/>
                </a:solidFill>
                <a:latin typeface="BIZ UDGothic"/>
                <a:ea typeface="BIZ UDGothic"/>
                <a:cs typeface="BIZ UDGothic"/>
              </a:rPr>
              <a:t>出典：IPA「PHPの脆弱性対策について」（2026-10-22 掲載、10-27 更新）、国家サイバー統括室の X 投稿（2026-10-21）</a:t>
            </a:r>
          </a:p>
        </p:txBody>
      </p:sp>
      <p:sp>
        <p:nvSpPr>
          <p:cNvPr id="5" name="page"/>
          <p:cNvSpPr txBox="1"/>
          <p:nvPr/>
        </p:nvSpPr>
        <p:spPr>
          <a:xfrm>
            <a:off x="10637215" y="6400800"/>
            <a:ext cx="914400" cy="320040"/>
          </a:xfrm>
          <a:prstGeom prst="rect">
            <a:avLst/>
          </a:prstGeom>
          <a:noFill/>
        </p:spPr>
        <p:txBody>
          <a:bodyPr wrap="square" anchor="b" lIns="0" rIns="0" tIns="0" bIns="0">
            <a:noAutofit/>
          </a:bodyPr>
          <a:lstStyle/>
          <a:p>
            <a:pPr algn="r">
              <a:lnSpc>
                <a:spcPct val="120000"/>
              </a:lnSpc>
            </a:pPr>
            <a:r>
              <a:rPr sz="1200" b="0" lang="ja-JP" altLang="en-US">
                <a:solidFill>
                  <a:srgbClr val="5E4C33"/>
                </a:solidFill>
                <a:latin typeface="BIZ UDGothic"/>
                <a:ea typeface="BIZ UDGothic"/>
                <a:cs typeface="BIZ UDGothic"/>
              </a:rPr>
              <a:t>9</a:t>
            </a:r>
          </a:p>
        </p:txBody>
      </p:sp>
      <p:sp>
        <p:nvSpPr>
          <p:cNvPr id="6" name="Isosceles Triangle 5"/>
          <p:cNvSpPr/>
          <p:nvPr/>
        </p:nvSpPr>
        <p:spPr>
          <a:xfrm>
            <a:off x="841248" y="3017520"/>
            <a:ext cx="2889504" cy="704088"/>
          </a:xfrm>
          <a:prstGeom prst="triangle">
            <a:avLst/>
          </a:prstGeom>
          <a:solidFill>
            <a:srgbClr val="D9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914400" y="3721608"/>
            <a:ext cx="2743200" cy="1810512"/>
          </a:xfrm>
          <a:prstGeom prst="rect">
            <a:avLst/>
          </a:prstGeom>
          <a:solidFill>
            <a:srgbClr val="FBE2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>
            <a:noAutofit/>
          </a:bodyPr>
          <a:lstStyle/>
          <a:p>
            <a:pPr algn="ctr">
              <a:lnSpc>
                <a:spcPct val="120000"/>
              </a:lnSpc>
            </a:pPr>
          </a:p>
        </p:txBody>
      </p:sp>
      <p:sp>
        <p:nvSpPr>
          <p:cNvPr id="8" name="TextBox 7"/>
          <p:cNvSpPr txBox="1"/>
          <p:nvPr/>
        </p:nvSpPr>
        <p:spPr>
          <a:xfrm>
            <a:off x="914400" y="3831336"/>
            <a:ext cx="2743200" cy="4572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ctr">
              <a:lnSpc>
                <a:spcPct val="120000"/>
              </a:lnSpc>
            </a:pPr>
            <a:r>
              <a:rPr sz="2400" b="1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お店</a:t>
            </a:r>
          </a:p>
        </p:txBody>
      </p:sp>
      <p:sp>
        <p:nvSpPr>
          <p:cNvPr id="9" name="Rectangle 8"/>
          <p:cNvSpPr/>
          <p:nvPr/>
        </p:nvSpPr>
        <p:spPr>
          <a:xfrm>
            <a:off x="1819656" y="4626864"/>
            <a:ext cx="932688" cy="905256"/>
          </a:xfrm>
          <a:prstGeom prst="rect">
            <a:avLst/>
          </a:prstGeom>
          <a:solidFill>
            <a:srgbClr val="FFFFFF"/>
          </a:solidFill>
          <a:ln w="19050">
            <a:solidFill>
              <a:srgbClr val="C896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1097280" y="4343400"/>
            <a:ext cx="2377440" cy="731520"/>
          </a:xfrm>
          <a:prstGeom prst="roundRect">
            <a:avLst>
              <a:gd name="adj" fmla="val 20000"/>
            </a:avLst>
          </a:prstGeom>
          <a:solidFill>
            <a:srgbClr val="E538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>
            <a:noAutofit/>
          </a:bodyPr>
          <a:lstStyle/>
          <a:p>
            <a:pPr algn="ctr">
              <a:lnSpc>
                <a:spcPct val="120000"/>
              </a:lnSpc>
            </a:pPr>
            <a:r>
              <a:rPr sz="1900" b="1" lang="ja-JP" altLang="en-US">
                <a:solidFill>
                  <a:srgbClr val="FFFFFF"/>
                </a:solidFill>
                <a:latin typeface="BIZ UDGothic"/>
                <a:ea typeface="BIZ UDGothic"/>
                <a:cs typeface="BIZ UDGothic"/>
              </a:rPr>
              <a:t>かぎを</a:t>
            </a:r>
            <a:br/>
            <a:r>
              <a:rPr sz="1900" b="1" lang="ja-JP" altLang="en-US">
                <a:solidFill>
                  <a:srgbClr val="FFFFFF"/>
                </a:solidFill>
                <a:latin typeface="BIZ UDGothic"/>
                <a:ea typeface="BIZ UDGothic"/>
                <a:cs typeface="BIZ UDGothic"/>
              </a:rPr>
              <a:t>取りかえ中</a:t>
            </a:r>
          </a:p>
        </p:txBody>
      </p:sp>
      <p:sp>
        <p:nvSpPr>
          <p:cNvPr id="11" name="Right Arrow 10"/>
          <p:cNvSpPr/>
          <p:nvPr/>
        </p:nvSpPr>
        <p:spPr>
          <a:xfrm>
            <a:off x="4206240" y="3931920"/>
            <a:ext cx="822960" cy="594360"/>
          </a:xfrm>
          <a:prstGeom prst="rightArrow">
            <a:avLst/>
          </a:prstGeom>
          <a:solidFill>
            <a:srgbClr val="D9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Isosceles Triangle 11"/>
          <p:cNvSpPr/>
          <p:nvPr/>
        </p:nvSpPr>
        <p:spPr>
          <a:xfrm>
            <a:off x="5276088" y="3017520"/>
            <a:ext cx="2889504" cy="704088"/>
          </a:xfrm>
          <a:prstGeom prst="triangle">
            <a:avLst/>
          </a:prstGeom>
          <a:solidFill>
            <a:srgbClr val="D9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349240" y="3721608"/>
            <a:ext cx="2743200" cy="1810512"/>
          </a:xfrm>
          <a:prstGeom prst="rect">
            <a:avLst/>
          </a:prstGeom>
          <a:solidFill>
            <a:srgbClr val="FBE2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>
            <a:noAutofit/>
          </a:bodyPr>
          <a:lstStyle/>
          <a:p>
            <a:pPr algn="ctr">
              <a:lnSpc>
                <a:spcPct val="120000"/>
              </a:lnSpc>
            </a:pPr>
          </a:p>
        </p:txBody>
      </p:sp>
      <p:sp>
        <p:nvSpPr>
          <p:cNvPr id="14" name="TextBox 13"/>
          <p:cNvSpPr txBox="1"/>
          <p:nvPr/>
        </p:nvSpPr>
        <p:spPr>
          <a:xfrm>
            <a:off x="5349240" y="3831336"/>
            <a:ext cx="2743200" cy="4572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ctr">
              <a:lnSpc>
                <a:spcPct val="120000"/>
              </a:lnSpc>
            </a:pPr>
            <a:r>
              <a:rPr sz="2400" b="1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お店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254496" y="4626864"/>
            <a:ext cx="932688" cy="905256"/>
          </a:xfrm>
          <a:prstGeom prst="rect">
            <a:avLst/>
          </a:prstGeom>
          <a:solidFill>
            <a:srgbClr val="FFFFFF"/>
          </a:solidFill>
          <a:ln w="19050">
            <a:solidFill>
              <a:srgbClr val="C896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6634886" y="4853177"/>
            <a:ext cx="171907" cy="210311"/>
          </a:xfrm>
          <a:prstGeom prst="roundRect">
            <a:avLst>
              <a:gd name="adj" fmla="val 50000"/>
            </a:avLst>
          </a:prstGeom>
          <a:noFill/>
          <a:ln w="35560">
            <a:solidFill>
              <a:srgbClr val="2B201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6574536" y="4990338"/>
            <a:ext cx="292608" cy="228600"/>
          </a:xfrm>
          <a:prstGeom prst="roundRect">
            <a:avLst>
              <a:gd name="adj" fmla="val 14000"/>
            </a:avLst>
          </a:prstGeom>
          <a:solidFill>
            <a:srgbClr val="2B20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6697065" y="5052517"/>
            <a:ext cx="47548" cy="4754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711696" y="5081777"/>
            <a:ext cx="18288" cy="6949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412480" y="3063240"/>
            <a:ext cx="3200400" cy="23774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60000"/>
              </a:lnSpc>
            </a:pPr>
            <a:r>
              <a:rPr sz="2800" b="1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守るため？</a:t>
            </a:r>
          </a:p>
          <a:p>
            <a:pPr algn="l">
              <a:lnSpc>
                <a:spcPct val="160000"/>
              </a:lnSpc>
            </a:pPr>
            <a:r>
              <a:rPr sz="2800" b="1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こまる人もいる？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40080" y="5669280"/>
            <a:ext cx="10911535" cy="5943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>
            <a:noAutofit/>
          </a:bodyPr>
          <a:lstStyle/>
          <a:p>
            <a:pPr algn="ctr">
              <a:lnSpc>
                <a:spcPct val="120000"/>
              </a:lnSpc>
            </a:pPr>
            <a:r>
              <a:rPr sz="2100" b="1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今のところ、日本で被害の知らせはない（IPA、10月27日）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4D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960120"/>
            <a:ext cx="10911535" cy="1456944"/>
          </a:xfrm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4200" b="1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アップデートの知らせが出たら、</a:t>
            </a:r>
            <a:br/>
            <a:r>
              <a:rPr sz="4200" b="1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押す前に大人に見せる</a:t>
            </a:r>
          </a:p>
        </p:txBody>
      </p:sp>
      <p:sp>
        <p:nvSpPr>
          <p:cNvPr id="3" name="kicker"/>
          <p:cNvSpPr txBox="1"/>
          <p:nvPr/>
        </p:nvSpPr>
        <p:spPr>
          <a:xfrm>
            <a:off x="640080" y="457200"/>
            <a:ext cx="10911535" cy="4114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800" b="1" lang="ja-JP" altLang="en-US">
                <a:solidFill>
                  <a:srgbClr val="D42B2E"/>
                </a:solidFill>
                <a:latin typeface="BIZ UDGothic"/>
                <a:ea typeface="BIZ UDGothic"/>
                <a:cs typeface="BIZ UDGothic"/>
              </a:rPr>
              <a:t>わたしたちの身の回りでも：アップデート＝新しいかぎ</a:t>
            </a:r>
          </a:p>
        </p:txBody>
      </p:sp>
      <p:sp>
        <p:nvSpPr>
          <p:cNvPr id="4" name="source"/>
          <p:cNvSpPr txBox="1"/>
          <p:nvPr/>
        </p:nvSpPr>
        <p:spPr>
          <a:xfrm>
            <a:off x="640080" y="6400800"/>
            <a:ext cx="9814255" cy="320040"/>
          </a:xfrm>
          <a:prstGeom prst="rect">
            <a:avLst/>
          </a:prstGeom>
          <a:noFill/>
        </p:spPr>
        <p:txBody>
          <a:bodyPr wrap="square" anchor="b" lIns="0" rIns="0" tIns="0" bIns="0">
            <a:noAutofit/>
          </a:bodyPr>
          <a:lstStyle/>
          <a:p>
            <a:pPr algn="l">
              <a:lnSpc>
                <a:spcPct val="110000"/>
              </a:lnSpc>
            </a:pPr>
            <a:r>
              <a:rPr sz="1200" b="0" lang="ja-JP" altLang="en-US">
                <a:solidFill>
                  <a:srgbClr val="5E4C33"/>
                </a:solidFill>
                <a:latin typeface="BIZ UDGothic"/>
                <a:ea typeface="BIZ UDGothic"/>
                <a:cs typeface="BIZ UDGothic"/>
              </a:rPr>
              <a:t>参考：文部科学省「教育情報セキュリティポリシーに関するガイドライン」（令和7年3月）、ギズモード・ジャパン（2026-10-22）</a:t>
            </a:r>
          </a:p>
        </p:txBody>
      </p:sp>
      <p:sp>
        <p:nvSpPr>
          <p:cNvPr id="5" name="page"/>
          <p:cNvSpPr txBox="1"/>
          <p:nvPr/>
        </p:nvSpPr>
        <p:spPr>
          <a:xfrm>
            <a:off x="10637215" y="6400800"/>
            <a:ext cx="914400" cy="320040"/>
          </a:xfrm>
          <a:prstGeom prst="rect">
            <a:avLst/>
          </a:prstGeom>
          <a:noFill/>
        </p:spPr>
        <p:txBody>
          <a:bodyPr wrap="square" anchor="b" lIns="0" rIns="0" tIns="0" bIns="0">
            <a:noAutofit/>
          </a:bodyPr>
          <a:lstStyle/>
          <a:p>
            <a:pPr algn="r">
              <a:lnSpc>
                <a:spcPct val="120000"/>
              </a:lnSpc>
            </a:pPr>
            <a:r>
              <a:rPr sz="1200" b="0" lang="ja-JP" altLang="en-US">
                <a:solidFill>
                  <a:srgbClr val="5E4C33"/>
                </a:solidFill>
                <a:latin typeface="BIZ UDGothic"/>
                <a:ea typeface="BIZ UDGothic"/>
                <a:cs typeface="BIZ UDGothic"/>
              </a:rPr>
              <a:t>10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743200"/>
            <a:ext cx="5227167" cy="731520"/>
          </a:xfrm>
          <a:prstGeom prst="roundRect">
            <a:avLst>
              <a:gd name="adj" fmla="val 12000"/>
            </a:avLst>
          </a:prstGeom>
          <a:solidFill>
            <a:srgbClr val="2B20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>
            <a:noAutofit/>
          </a:bodyPr>
          <a:lstStyle/>
          <a:p>
            <a:pPr algn="ctr">
              <a:lnSpc>
                <a:spcPct val="120000"/>
              </a:lnSpc>
            </a:pPr>
            <a:r>
              <a:rPr sz="2400" b="1" lang="ja-JP" altLang="en-US">
                <a:solidFill>
                  <a:srgbClr val="FFFFFF"/>
                </a:solidFill>
                <a:latin typeface="BIZ UDGothic"/>
                <a:ea typeface="BIZ UDGothic"/>
                <a:cs typeface="BIZ UDGothic"/>
              </a:rPr>
              <a:t>知らせは、いろいろな所に出る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3611880"/>
            <a:ext cx="5227167" cy="24231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60119" y="3749039"/>
            <a:ext cx="4724247" cy="22402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2200" b="0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・設定の中に出る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2200" b="0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・アプリのストアに出る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2200" b="0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・ゲームを開いたときにも出る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2200" b="0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・にせものもある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24447" y="2743200"/>
            <a:ext cx="5227167" cy="731520"/>
          </a:xfrm>
          <a:prstGeom prst="roundRect">
            <a:avLst>
              <a:gd name="adj" fmla="val 12000"/>
            </a:avLst>
          </a:prstGeom>
          <a:solidFill>
            <a:srgbClr val="E538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>
            <a:noAutofit/>
          </a:bodyPr>
          <a:lstStyle/>
          <a:p>
            <a:pPr algn="ctr">
              <a:lnSpc>
                <a:spcPct val="120000"/>
              </a:lnSpc>
            </a:pPr>
            <a:r>
              <a:rPr sz="2400" b="1" lang="ja-JP" altLang="en-US">
                <a:solidFill>
                  <a:srgbClr val="FFFFFF"/>
                </a:solidFill>
                <a:latin typeface="BIZ UDGothic"/>
                <a:ea typeface="BIZ UDGothic"/>
                <a:cs typeface="BIZ UDGothic"/>
              </a:rPr>
              <a:t>だから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324447" y="3611880"/>
            <a:ext cx="5227167" cy="24231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644487" y="3749039"/>
            <a:ext cx="4724247" cy="22402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2200" b="0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・どこに出たかで決めない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2200" b="0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・押す前に、おうちの人に見せる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2200" b="0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・学校のタブレットは、先生に言う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4D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960120"/>
            <a:ext cx="10911535" cy="806704"/>
          </a:xfrm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4400" b="1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今日から、わたしにできる3つのこと</a:t>
            </a:r>
          </a:p>
        </p:txBody>
      </p:sp>
      <p:sp>
        <p:nvSpPr>
          <p:cNvPr id="3" name="kicker"/>
          <p:cNvSpPr txBox="1"/>
          <p:nvPr/>
        </p:nvSpPr>
        <p:spPr>
          <a:xfrm>
            <a:off x="640080" y="457200"/>
            <a:ext cx="10911535" cy="4114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800" b="1" lang="ja-JP" altLang="en-US">
                <a:solidFill>
                  <a:srgbClr val="D42B2E"/>
                </a:solidFill>
                <a:latin typeface="BIZ UDGothic"/>
                <a:ea typeface="BIZ UDGothic"/>
                <a:cs typeface="BIZ UDGothic"/>
              </a:rPr>
              <a:t>自分にできること</a:t>
            </a:r>
          </a:p>
        </p:txBody>
      </p:sp>
      <p:sp>
        <p:nvSpPr>
          <p:cNvPr id="4" name="page"/>
          <p:cNvSpPr txBox="1"/>
          <p:nvPr/>
        </p:nvSpPr>
        <p:spPr>
          <a:xfrm>
            <a:off x="10637215" y="6400800"/>
            <a:ext cx="914400" cy="320040"/>
          </a:xfrm>
          <a:prstGeom prst="rect">
            <a:avLst/>
          </a:prstGeom>
          <a:noFill/>
        </p:spPr>
        <p:txBody>
          <a:bodyPr wrap="square" anchor="b" lIns="0" rIns="0" tIns="0" bIns="0">
            <a:noAutofit/>
          </a:bodyPr>
          <a:lstStyle/>
          <a:p>
            <a:pPr algn="r">
              <a:lnSpc>
                <a:spcPct val="120000"/>
              </a:lnSpc>
            </a:pPr>
            <a:r>
              <a:rPr sz="1200" b="0" lang="ja-JP" altLang="en-US">
                <a:solidFill>
                  <a:srgbClr val="5E4C33"/>
                </a:solidFill>
                <a:latin typeface="BIZ UDGothic"/>
                <a:ea typeface="BIZ UDGothic"/>
                <a:cs typeface="BIZ UDGothic"/>
              </a:rPr>
              <a:t>11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2148840"/>
            <a:ext cx="3364992" cy="397763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45819" y="2354580"/>
            <a:ext cx="685800" cy="685800"/>
          </a:xfrm>
          <a:prstGeom prst="ellipse">
            <a:avLst/>
          </a:prstGeom>
          <a:solidFill>
            <a:srgbClr val="E538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>
            <a:noAutofit/>
          </a:bodyPr>
          <a:lstStyle/>
          <a:p>
            <a:pPr algn="ctr">
              <a:lnSpc>
                <a:spcPct val="120000"/>
              </a:lnSpc>
            </a:pPr>
            <a:r>
              <a:rPr sz="2800" b="1" lang="ja-JP" altLang="en-US">
                <a:solidFill>
                  <a:srgbClr val="FFFFFF"/>
                </a:solidFill>
                <a:latin typeface="BIZ UDGothic"/>
                <a:ea typeface="BIZ UDGothic"/>
                <a:cs typeface="BIZ UDGothic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3246120"/>
            <a:ext cx="2907792" cy="14630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2600" b="1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アップデートは</a:t>
            </a:r>
            <a:br/>
            <a:r>
              <a:rPr sz="2600" b="1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後回しにしない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4846320"/>
            <a:ext cx="2907792" cy="11887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2000" b="0" lang="ja-JP" altLang="en-US">
                <a:solidFill>
                  <a:srgbClr val="5E4C33"/>
                </a:solidFill>
                <a:latin typeface="BIZ UDGothic"/>
                <a:ea typeface="BIZ UDGothic"/>
                <a:cs typeface="BIZ UDGothic"/>
              </a:rPr>
              <a:t>押す前に</a:t>
            </a:r>
            <a:br/>
            <a:r>
              <a:rPr sz="2000" b="0" lang="ja-JP" altLang="en-US">
                <a:solidFill>
                  <a:srgbClr val="5E4C33"/>
                </a:solidFill>
                <a:latin typeface="BIZ UDGothic"/>
                <a:ea typeface="BIZ UDGothic"/>
                <a:cs typeface="BIZ UDGothic"/>
              </a:rPr>
              <a:t>おうちの人に見せる。</a:t>
            </a:r>
            <a:br/>
            <a:r>
              <a:rPr sz="2000" b="0" lang="ja-JP" altLang="en-US">
                <a:solidFill>
                  <a:srgbClr val="5E4C33"/>
                </a:solidFill>
                <a:latin typeface="BIZ UDGothic"/>
                <a:ea typeface="BIZ UDGothic"/>
                <a:cs typeface="BIZ UDGothic"/>
              </a:rPr>
              <a:t>学校のは先生に。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16552" y="2148840"/>
            <a:ext cx="3364992" cy="397763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622292" y="2354580"/>
            <a:ext cx="685800" cy="685800"/>
          </a:xfrm>
          <a:prstGeom prst="ellipse">
            <a:avLst/>
          </a:prstGeom>
          <a:solidFill>
            <a:srgbClr val="E538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>
            <a:noAutofit/>
          </a:bodyPr>
          <a:lstStyle/>
          <a:p>
            <a:pPr algn="ctr">
              <a:lnSpc>
                <a:spcPct val="120000"/>
              </a:lnSpc>
            </a:pPr>
            <a:r>
              <a:rPr sz="2800" b="1" lang="ja-JP" altLang="en-US">
                <a:solidFill>
                  <a:srgbClr val="FFFFFF"/>
                </a:solidFill>
                <a:latin typeface="BIZ UDGothic"/>
                <a:ea typeface="BIZ UDGothic"/>
                <a:cs typeface="BIZ UDGothic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90872" y="3246120"/>
            <a:ext cx="2907792" cy="14630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2600" b="1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知らないリンクは</a:t>
            </a:r>
            <a:br/>
            <a:r>
              <a:rPr sz="2600" b="1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開く前に</a:t>
            </a:r>
            <a:br/>
            <a:r>
              <a:rPr sz="2600" b="1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大人に聞く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90872" y="4846320"/>
            <a:ext cx="2907792" cy="11887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2000" b="0" lang="ja-JP" altLang="en-US">
                <a:solidFill>
                  <a:srgbClr val="5E4C33"/>
                </a:solidFill>
                <a:latin typeface="BIZ UDGothic"/>
                <a:ea typeface="BIZ UDGothic"/>
                <a:cs typeface="BIZ UDGothic"/>
              </a:rPr>
              <a:t>「今すぐ」と</a:t>
            </a:r>
            <a:br/>
            <a:r>
              <a:rPr sz="2000" b="0" lang="ja-JP" altLang="en-US">
                <a:solidFill>
                  <a:srgbClr val="5E4C33"/>
                </a:solidFill>
                <a:latin typeface="BIZ UDGothic"/>
                <a:ea typeface="BIZ UDGothic"/>
                <a:cs typeface="BIZ UDGothic"/>
              </a:rPr>
              <a:t>せかすものほど</a:t>
            </a:r>
            <a:br/>
            <a:r>
              <a:rPr sz="2000" b="0" lang="ja-JP" altLang="en-US">
                <a:solidFill>
                  <a:srgbClr val="5E4C33"/>
                </a:solidFill>
                <a:latin typeface="BIZ UDGothic"/>
                <a:ea typeface="BIZ UDGothic"/>
                <a:cs typeface="BIZ UDGothic"/>
              </a:rPr>
              <a:t>立ち止まる。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93023" y="2148840"/>
            <a:ext cx="3364992" cy="397763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398763" y="2354580"/>
            <a:ext cx="685800" cy="685800"/>
          </a:xfrm>
          <a:prstGeom prst="ellipse">
            <a:avLst/>
          </a:prstGeom>
          <a:solidFill>
            <a:srgbClr val="E538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>
            <a:noAutofit/>
          </a:bodyPr>
          <a:lstStyle/>
          <a:p>
            <a:pPr algn="ctr">
              <a:lnSpc>
                <a:spcPct val="120000"/>
              </a:lnSpc>
            </a:pPr>
            <a:r>
              <a:rPr sz="2800" b="1" lang="ja-JP" altLang="en-US">
                <a:solidFill>
                  <a:srgbClr val="FFFFFF"/>
                </a:solidFill>
                <a:latin typeface="BIZ UDGothic"/>
                <a:ea typeface="BIZ UDGothic"/>
                <a:cs typeface="BIZ UDGothic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67344" y="3246120"/>
            <a:ext cx="2907792" cy="14630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2600" b="1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パスワードは</a:t>
            </a:r>
            <a:br/>
            <a:r>
              <a:rPr sz="2600" b="1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人に教えない</a:t>
            </a:r>
            <a:br/>
            <a:r>
              <a:rPr sz="2600" b="1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使い回さない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67344" y="4846320"/>
            <a:ext cx="2907792" cy="11887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2000" b="0" lang="ja-JP" altLang="en-US">
                <a:solidFill>
                  <a:srgbClr val="5E4C33"/>
                </a:solidFill>
                <a:latin typeface="BIZ UDGothic"/>
                <a:ea typeface="BIZ UDGothic"/>
                <a:cs typeface="BIZ UDGothic"/>
              </a:rPr>
              <a:t>今回のこととは</a:t>
            </a:r>
            <a:br/>
            <a:r>
              <a:rPr sz="2000" b="0" lang="ja-JP" altLang="en-US">
                <a:solidFill>
                  <a:srgbClr val="5E4C33"/>
                </a:solidFill>
                <a:latin typeface="BIZ UDGothic"/>
                <a:ea typeface="BIZ UDGothic"/>
                <a:cs typeface="BIZ UDGothic"/>
              </a:rPr>
              <a:t>別の、ふだんの</a:t>
            </a:r>
            <a:br/>
            <a:r>
              <a:rPr sz="2000" b="0" lang="ja-JP" altLang="en-US">
                <a:solidFill>
                  <a:srgbClr val="5E4C33"/>
                </a:solidFill>
                <a:latin typeface="BIZ UDGothic"/>
                <a:ea typeface="BIZ UDGothic"/>
                <a:cs typeface="BIZ UDGothic"/>
              </a:rPr>
              <a:t>心がけ。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4D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960120"/>
            <a:ext cx="10911535" cy="806704"/>
          </a:xfrm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4400" b="1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自分の言葉で書いてみよう</a:t>
            </a:r>
          </a:p>
        </p:txBody>
      </p:sp>
      <p:sp>
        <p:nvSpPr>
          <p:cNvPr id="3" name="kicker"/>
          <p:cNvSpPr txBox="1"/>
          <p:nvPr/>
        </p:nvSpPr>
        <p:spPr>
          <a:xfrm>
            <a:off x="640080" y="457200"/>
            <a:ext cx="10911535" cy="4114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800" b="1" lang="ja-JP" altLang="en-US">
                <a:solidFill>
                  <a:srgbClr val="D42B2E"/>
                </a:solidFill>
                <a:latin typeface="BIZ UDGothic"/>
                <a:ea typeface="BIZ UDGothic"/>
                <a:cs typeface="BIZ UDGothic"/>
              </a:rPr>
              <a:t>ふり返り（ワークシート）</a:t>
            </a:r>
          </a:p>
        </p:txBody>
      </p:sp>
      <p:sp>
        <p:nvSpPr>
          <p:cNvPr id="4" name="page"/>
          <p:cNvSpPr txBox="1"/>
          <p:nvPr/>
        </p:nvSpPr>
        <p:spPr>
          <a:xfrm>
            <a:off x="10637215" y="6400800"/>
            <a:ext cx="914400" cy="320040"/>
          </a:xfrm>
          <a:prstGeom prst="rect">
            <a:avLst/>
          </a:prstGeom>
          <a:noFill/>
        </p:spPr>
        <p:txBody>
          <a:bodyPr wrap="square" anchor="b" lIns="0" rIns="0" tIns="0" bIns="0">
            <a:noAutofit/>
          </a:bodyPr>
          <a:lstStyle/>
          <a:p>
            <a:pPr algn="r">
              <a:lnSpc>
                <a:spcPct val="120000"/>
              </a:lnSpc>
            </a:pPr>
            <a:r>
              <a:rPr sz="1200" b="0" lang="ja-JP" altLang="en-US">
                <a:solidFill>
                  <a:srgbClr val="5E4C33"/>
                </a:solidFill>
                <a:latin typeface="BIZ UDGothic"/>
                <a:ea typeface="BIZ UDGothic"/>
                <a:cs typeface="BIZ UDGothic"/>
              </a:rPr>
              <a:t>12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103120"/>
            <a:ext cx="10911535" cy="5029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2600" b="1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① 10月21日に、何が起きた？（短く）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640080" y="2971800"/>
            <a:ext cx="10911535" cy="0"/>
          </a:xfrm>
          <a:prstGeom prst="line">
            <a:avLst/>
          </a:prstGeom>
          <a:ln w="19050">
            <a:solidFill>
              <a:srgbClr val="C8965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640080" y="3200400"/>
            <a:ext cx="10911535" cy="5029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2600" b="1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② 自分にできることを、一つ（いつ、どうする？）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640080" y="4069080"/>
            <a:ext cx="10911535" cy="0"/>
          </a:xfrm>
          <a:prstGeom prst="line">
            <a:avLst/>
          </a:prstGeom>
          <a:ln w="19050">
            <a:solidFill>
              <a:srgbClr val="C8965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40080" y="4297679"/>
            <a:ext cx="10911535" cy="5029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2600" b="1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③ 思ったこと（家で書いてきてもよい）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640080" y="5166359"/>
            <a:ext cx="10911535" cy="0"/>
          </a:xfrm>
          <a:prstGeom prst="line">
            <a:avLst/>
          </a:prstGeom>
          <a:ln w="19050">
            <a:solidFill>
              <a:srgbClr val="C8965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40080" y="5532120"/>
            <a:ext cx="10911535" cy="5486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2600" b="1" lang="ja-JP" altLang="en-US">
                <a:solidFill>
                  <a:srgbClr val="211A12"/>
                </a:solidFill>
                <a:latin typeface="BIZ UDGothic"/>
                <a:ea typeface="BIZ UDGothic"/>
                <a:cs typeface="BIZ UDGothic"/>
              </a:rPr>
              <a:t>守っている人たちがいる。</a:t>
            </a:r>
            <a:r>
              <a:rPr sz="2600" b="1" lang="ja-JP" altLang="en-US">
                <a:solidFill>
                  <a:srgbClr val="D42B2E"/>
                </a:solidFill>
                <a:latin typeface="BIZ UDGothic"/>
                <a:ea typeface="BIZ UDGothic"/>
                <a:cs typeface="BIZ UDGothic"/>
              </a:rPr>
              <a:t>わたしたちも、守る人のひとり。</a:t>
            </a:r>
          </a:p>
        </p:txBody>
      </p:sp>
      <p:pic>
        <p:nvPicPr>
          <p:cNvPr id="12" name="CC BY" descr="cc-by-88x3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6199632"/>
            <a:ext cx="1005840" cy="351919"/>
          </a:xfrm>
          <a:prstGeom prst="rect">
            <a:avLst/>
          </a:prstGeom>
        </p:spPr>
      </p:pic>
      <p:sp>
        <p:nvSpPr>
          <p:cNvPr id="13" name="license"/>
          <p:cNvSpPr txBox="1"/>
          <p:nvPr/>
        </p:nvSpPr>
        <p:spPr>
          <a:xfrm>
            <a:off x="1828800" y="6181344"/>
            <a:ext cx="8534095" cy="50292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100" b="0" lang="ja-JP" altLang="en-US">
                <a:solidFill>
                  <a:srgbClr val="5E4C33"/>
                </a:solidFill>
                <a:latin typeface="BIZ UDGothic"/>
                <a:ea typeface="BIZ UDGothic"/>
                <a:cs typeface="BIZ UDGothic"/>
              </a:rPr>
              <a:t>この作品は クリエイティブ・コモンズ 表示 4.0 国際 ライセンスで提供されています。</a:t>
            </a:r>
            <a:br/>
            <a:r>
              <a:rPr sz="1100" b="0" lang="ja-JP" altLang="en-US">
                <a:solidFill>
                  <a:srgbClr val="5E4C33"/>
                </a:solidFill>
                <a:latin typeface="BIZ UDGothic"/>
                <a:ea typeface="BIZ UDGothic"/>
                <a:cs typeface="BIZ UDGothic"/>
              </a:rPr>
              <a:t>出典：Data is CITY（teleport.jp/dataiscity/）</a:t>
            </a:r>
          </a:p>
          <a:p>
            <a:pPr algn="l">
              <a:lnSpc>
                <a:spcPct val="115000"/>
              </a:lnSpc>
            </a:pPr>
            <a:r>
              <a:rPr sz="1100" b="0" lang="ja-JP" altLang="en-US">
                <a:solidFill>
                  <a:srgbClr val="5E4C33"/>
                </a:solidFill>
                <a:latin typeface="BIZ UDGothic"/>
                <a:ea typeface="BIZ UDGothic"/>
                <a:cs typeface="BIZ UDGothic"/>
                <a:hlinkClick r:id="rId4"/>
              </a:rPr>
              <a:t>https://creativecommons.org/licenses/by/4.0/deed.ja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1F5FA8"/>
      </a:hlink>
      <a:folHlink>
        <a:srgbClr val="800080"/>
      </a:folHlink>
    </a:clrScheme>
    <a:fontScheme name="Office">
      <a:majorFont>
        <a:latin typeface="BIZ UDGothic"/>
        <a:ea typeface="BIZ UDGothic"/>
        <a:cs typeface=""/>
        <a:font script="Jpan" typeface="BIZ UDGothic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IZ UDGothic"/>
        <a:ea typeface="BIZ UDGothic"/>
        <a:cs typeface=""/>
        <a:font script="Jpan" typeface="BIZ UDGothic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インターネットのお店が、次々に閉まった日</dc:title>
  <dc:subject>2026年10月21日のPHPの脆弱性（小学校高学年）</dc:subject>
  <dc:creator>Data is CITY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  <dc:language>ja-JP</dc:language>
</cp:coreProperties>
</file>