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7562088" cy="10689336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377" y="2130425"/>
            <a:ext cx="1036294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754" y="3886200"/>
            <a:ext cx="8534186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59" y="4406900"/>
            <a:ext cx="1036294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59" y="2906713"/>
            <a:ext cx="1036294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84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444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535113"/>
            <a:ext cx="538678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84" y="2174875"/>
            <a:ext cx="538678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211" y="1535113"/>
            <a:ext cx="538889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211" y="2174875"/>
            <a:ext cx="538889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84" y="273050"/>
            <a:ext cx="401098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614" y="273050"/>
            <a:ext cx="681549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84" y="1435100"/>
            <a:ext cx="401098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657" y="4800600"/>
            <a:ext cx="7315016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657" y="612775"/>
            <a:ext cx="7315016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657" y="5367338"/>
            <a:ext cx="7315016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58" y="0"/>
            <a:ext cx="14629667" cy="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978" y="274638"/>
            <a:ext cx="2743131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84" y="274638"/>
            <a:ext cx="8026199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84" y="274638"/>
            <a:ext cx="1097252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600200"/>
            <a:ext cx="1097252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84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495" y="6356350"/>
            <a:ext cx="38607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381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creativecommons.org/licenses/by/4.0/deed.ja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creativecommons.org/licenses/by/4.0/deed.ja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grade band"/>
          <p:cNvSpPr/>
          <p:nvPr/>
        </p:nvSpPr>
        <p:spPr>
          <a:xfrm>
            <a:off x="411479" y="292608"/>
            <a:ext cx="6739127" cy="960120"/>
          </a:xfrm>
          <a:prstGeom prst="roundRect">
            <a:avLst>
              <a:gd name="adj" fmla="val 12000"/>
            </a:avLst>
          </a:prstGeom>
          <a:solidFill>
            <a:srgbClr val="FBE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1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特集「みんな、生成 AI 時代の 1 年生」授業のセット（小学校高学年）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6464807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ワークシート　AI を使うのは、ズル？　自分で決める 1 時間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7160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　　年　　組　　番　名前（　　　　　　　　　　　　　　）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1783080"/>
            <a:ext cx="6464808" cy="0"/>
          </a:xfrm>
          <a:prstGeom prst="line">
            <a:avLst/>
          </a:prstGeom>
          <a:ln w="12700">
            <a:solidFill>
              <a:srgbClr val="1111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CC BY" descr="cc-by-88x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030967"/>
            <a:ext cx="822960" cy="287934"/>
          </a:xfrm>
          <a:prstGeom prst="rect">
            <a:avLst/>
          </a:prstGeom>
        </p:spPr>
      </p:pic>
      <p:sp>
        <p:nvSpPr>
          <p:cNvPr id="8" name="license"/>
          <p:cNvSpPr txBox="1"/>
          <p:nvPr/>
        </p:nvSpPr>
        <p:spPr>
          <a:xfrm>
            <a:off x="1554480" y="10012680"/>
            <a:ext cx="5458967" cy="50292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8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この作品は クリエイティブ・コモンズ 表示 4.0 国際 ライセンスで提供されています。</a:t>
            </a:r>
            <a:br/>
            <a:r>
              <a:rPr sz="8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出典：Data is CITY（teleport.jp/dataiscity/）</a:t>
            </a:r>
          </a:p>
          <a:p>
            <a:pPr algn="l">
              <a:lnSpc>
                <a:spcPct val="115000"/>
              </a:lnSpc>
            </a:pPr>
            <a:r>
              <a:rPr sz="8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  <a:hlinkClick r:id="rId3"/>
              </a:rPr>
              <a:t>https://creativecommons.org/licenses/by/4.0/deed.ja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9048" y="10232136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00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1 /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192024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問1 ズル？　指の数（1＝ズル　2＝まよう　3＝ズルじゃない）で書こう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304288"/>
            <a:ext cx="4812029" cy="365760"/>
          </a:xfrm>
          <a:prstGeom prst="roundRect">
            <a:avLst>
              <a:gd name="adj" fmla="val 5000"/>
            </a:avLst>
          </a:prstGeom>
          <a:solidFill>
            <a:srgbClr val="FBE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ctr">
              <a:lnSpc>
                <a:spcPct val="120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場面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397245" y="2304288"/>
            <a:ext cx="771524" cy="365760"/>
          </a:xfrm>
          <a:prstGeom prst="roundRect">
            <a:avLst>
              <a:gd name="adj" fmla="val 5000"/>
            </a:avLst>
          </a:prstGeom>
          <a:solidFill>
            <a:srgbClr val="FBE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ctr">
              <a:lnSpc>
                <a:spcPct val="120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はじめ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05346" y="2304288"/>
            <a:ext cx="771524" cy="365760"/>
          </a:xfrm>
          <a:prstGeom prst="roundRect">
            <a:avLst>
              <a:gd name="adj" fmla="val 5000"/>
            </a:avLst>
          </a:prstGeom>
          <a:solidFill>
            <a:srgbClr val="FBE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ctr">
              <a:lnSpc>
                <a:spcPct val="120000"/>
              </a:lnSpc>
            </a:pPr>
            <a:r>
              <a:rPr sz="10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あと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2706624"/>
            <a:ext cx="4812029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3503" y="2724912"/>
            <a:ext cx="4702301" cy="310896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5000"/>
              </a:lnSpc>
            </a:pPr>
            <a:r>
              <a:rPr sz="11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① 漢字の宿題の答えを AI に聞いて写した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397245" y="2706624"/>
            <a:ext cx="771524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05346" y="2706624"/>
            <a:ext cx="771524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48640" y="3090672"/>
            <a:ext cx="4812029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3503" y="3108960"/>
            <a:ext cx="4702301" cy="310896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5000"/>
              </a:lnSpc>
            </a:pPr>
            <a:r>
              <a:rPr sz="11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② 読書感想文を AI に書かせて、そのまま出した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397245" y="3090672"/>
            <a:ext cx="771524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205346" y="3090672"/>
            <a:ext cx="771524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48640" y="3474720"/>
            <a:ext cx="4812029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03503" y="3493008"/>
            <a:ext cx="4702301" cy="310896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5000"/>
              </a:lnSpc>
            </a:pPr>
            <a:r>
              <a:rPr sz="11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③ 自由研究のテーマを AI に 10 こ出してもらい、1 つえらんだ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397245" y="3474720"/>
            <a:ext cx="771524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205346" y="3474720"/>
            <a:ext cx="771524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48640" y="3858768"/>
            <a:ext cx="4812029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03503" y="3877055"/>
            <a:ext cx="4702301" cy="310896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5000"/>
              </a:lnSpc>
            </a:pPr>
            <a:r>
              <a:rPr sz="11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④ 作文を AI に直してもらい、自分でなおした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397245" y="3858768"/>
            <a:ext cx="771524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205346" y="3858768"/>
            <a:ext cx="771524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48640" y="4242816"/>
            <a:ext cx="4812029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03503" y="4261103"/>
            <a:ext cx="4702301" cy="310896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5000"/>
              </a:lnSpc>
            </a:pPr>
            <a:r>
              <a:rPr sz="11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⑤ テストの時間に、こっそり AI に聞いた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397245" y="4242816"/>
            <a:ext cx="771524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205346" y="4242816"/>
            <a:ext cx="771524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548640" y="4626864"/>
            <a:ext cx="4812029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03503" y="4645151"/>
            <a:ext cx="4702301" cy="310896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5000"/>
              </a:lnSpc>
            </a:pPr>
            <a:r>
              <a:rPr sz="11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⑥ 英語の発音の練習の相手を AI にしてもらった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397245" y="4626864"/>
            <a:ext cx="771524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6205346" y="4626864"/>
            <a:ext cx="771524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A6A6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48640" y="5148072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　場面を 1 つえらんで、3 つの問いで考えよう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31520" y="5532120"/>
            <a:ext cx="6464807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えらんだ場面（　　　　）　身につけたいこと（　　　　　　　　　　　　　　　　　）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77240" y="594360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1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決め手：　□ 身につけたいこと　　□ ルール（先生・学校・コンテスト）　　□ そのまま言えるか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8640" y="644652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問2 たのみ方：ペアの絵（A が言葉でたのみ、B がかく）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48640" y="6830568"/>
            <a:ext cx="2063495" cy="1737360"/>
          </a:xfrm>
          <a:prstGeom prst="rect">
            <a:avLst/>
          </a:prstGeom>
          <a:solidFill>
            <a:srgbClr val="FFFFFF"/>
          </a:solidFill>
          <a:ln w="19050">
            <a:solidFill>
              <a:srgbClr val="1111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21792" y="6876288"/>
            <a:ext cx="1917191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050" b="1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1 回目（一言だけ）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749295" y="6830568"/>
            <a:ext cx="2063495" cy="1737360"/>
          </a:xfrm>
          <a:prstGeom prst="rect">
            <a:avLst/>
          </a:prstGeom>
          <a:solidFill>
            <a:srgbClr val="FFFFFF"/>
          </a:solidFill>
          <a:ln w="19050">
            <a:solidFill>
              <a:srgbClr val="1111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2822448" y="6876288"/>
            <a:ext cx="1917191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050" b="1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2 回目（言葉を足す）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949951" y="6830568"/>
            <a:ext cx="2063495" cy="1737360"/>
          </a:xfrm>
          <a:prstGeom prst="rect">
            <a:avLst/>
          </a:prstGeom>
          <a:solidFill>
            <a:srgbClr val="FFFFFF"/>
          </a:solidFill>
          <a:ln w="19050">
            <a:solidFill>
              <a:srgbClr val="1111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023103" y="6876288"/>
            <a:ext cx="1917191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050" b="1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3 回目（ちがう所を言う）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31520" y="8750808"/>
            <a:ext cx="6464807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2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気づいたこと：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731520" y="9098280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731520" y="9445752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grade band"/>
          <p:cNvSpPr/>
          <p:nvPr/>
        </p:nvSpPr>
        <p:spPr>
          <a:xfrm>
            <a:off x="411479" y="292608"/>
            <a:ext cx="6739127" cy="960120"/>
          </a:xfrm>
          <a:prstGeom prst="roundRect">
            <a:avLst>
              <a:gd name="adj" fmla="val 12000"/>
            </a:avLst>
          </a:prstGeom>
          <a:solidFill>
            <a:srgbClr val="FBE2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1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特集「みんな、生成 AI 時代の 1 年生」授業のセット（小学校高学年）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6464807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ワークシート　AI を使うのは、ズル？　自分で決める 1 時間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7160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　　年　　組　　番　名前（　　　　　　　　　　　　　　）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1783080"/>
            <a:ext cx="6464808" cy="0"/>
          </a:xfrm>
          <a:prstGeom prst="line">
            <a:avLst/>
          </a:prstGeom>
          <a:ln w="12700">
            <a:solidFill>
              <a:srgbClr val="1111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CC BY" descr="cc-by-88x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030967"/>
            <a:ext cx="822960" cy="287934"/>
          </a:xfrm>
          <a:prstGeom prst="rect">
            <a:avLst/>
          </a:prstGeom>
        </p:spPr>
      </p:pic>
      <p:sp>
        <p:nvSpPr>
          <p:cNvPr id="8" name="license"/>
          <p:cNvSpPr txBox="1"/>
          <p:nvPr/>
        </p:nvSpPr>
        <p:spPr>
          <a:xfrm>
            <a:off x="1554480" y="10012680"/>
            <a:ext cx="5458967" cy="50292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8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この作品は クリエイティブ・コモンズ 表示 4.0 国際 ライセンスで提供されています。</a:t>
            </a:r>
            <a:br/>
            <a:r>
              <a:rPr sz="8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出典：Data is CITY（teleport.jp/dataiscity/）</a:t>
            </a:r>
          </a:p>
          <a:p>
            <a:pPr algn="l">
              <a:lnSpc>
                <a:spcPct val="115000"/>
              </a:lnSpc>
            </a:pPr>
            <a:r>
              <a:rPr sz="8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  <a:hlinkClick r:id="rId3"/>
              </a:rPr>
              <a:t>https://creativecommons.org/licenses/by/4.0/deed.ja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9048" y="10232136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>
              <a:lnSpc>
                <a:spcPct val="120000"/>
              </a:lnSpc>
            </a:pPr>
            <a:r>
              <a:rPr sz="100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2 /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192024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3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問3 本物はどっち？　（写真 A・B と、班の場面）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2304288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1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写真 A・B：　□ A が本物　□ B が本物　□ どちらも本物　□ どちらも AI　□ わからない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2670048"/>
            <a:ext cx="6464807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15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自信（1＝ぜんぜん　5＝かんぺき）　　1　　2　　3　　4　　5　に〇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172968"/>
            <a:ext cx="6464807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2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班の場面（　電話・メッセージ・SNS　）の「たしかめ方」を 1 文で：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731520" y="3538727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731520" y="3904487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48640" y="4087368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問4 友だちの写真を AI で加工して送ろう、とさそわれた。なんと言う？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471416"/>
            <a:ext cx="6281927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0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さそった友だちを、悪者にしない言い方を、自分の言葉で。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731520" y="5157216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731520" y="5522976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48640" y="5705856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25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問5 今夜、家で話すこと（やりたい人だけ。合言葉は書かない！）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77240" y="6153912"/>
            <a:ext cx="182880" cy="182880"/>
          </a:xfrm>
          <a:prstGeom prst="rect">
            <a:avLst/>
          </a:prstGeom>
          <a:solidFill>
            <a:srgbClr val="FFFFFF"/>
          </a:solidFill>
          <a:ln w="12700">
            <a:solidFill>
              <a:srgbClr val="1111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97280" y="6089904"/>
            <a:ext cx="5916168" cy="31089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合言葉を、家族で決める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77240" y="6464808"/>
            <a:ext cx="182880" cy="182880"/>
          </a:xfrm>
          <a:prstGeom prst="rect">
            <a:avLst/>
          </a:prstGeom>
          <a:solidFill>
            <a:srgbClr val="FFFFFF"/>
          </a:solidFill>
          <a:ln w="12700">
            <a:solidFill>
              <a:srgbClr val="1111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97280" y="6400800"/>
            <a:ext cx="5916168" cy="31089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「AI を使うのはズル？」を、家の人にも聞いてみる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77240" y="6775704"/>
            <a:ext cx="182880" cy="182880"/>
          </a:xfrm>
          <a:prstGeom prst="rect">
            <a:avLst/>
          </a:prstGeom>
          <a:solidFill>
            <a:srgbClr val="FFFFFF"/>
          </a:solidFill>
          <a:ln w="12700">
            <a:solidFill>
              <a:srgbClr val="1111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97280" y="6711696"/>
            <a:ext cx="5916168" cy="31089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友だちの写真の話：送る前に止まる、を話してみる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77240" y="7086600"/>
            <a:ext cx="182880" cy="182880"/>
          </a:xfrm>
          <a:prstGeom prst="rect">
            <a:avLst/>
          </a:prstGeom>
          <a:solidFill>
            <a:srgbClr val="FFFFFF"/>
          </a:solidFill>
          <a:ln w="12700">
            <a:solidFill>
              <a:srgbClr val="11111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97280" y="7022592"/>
            <a:ext cx="5916168" cy="31089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0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家の人に、AI で「分からないな」と思ったことを聞いてみる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1520" y="7470648"/>
            <a:ext cx="6464807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2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話してみて、家の人が言ったこと（ひとこと）：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731520" y="7836408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731520" y="8202168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BIZ UDGothic"/>
        <a:ea typeface="BIZ UDGothic"/>
        <a:cs typeface=""/>
        <a:font script="Jpan" typeface="BIZ UDGothic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IZ UDGothic"/>
        <a:ea typeface="BIZ UDGothic"/>
        <a:cs typeface=""/>
        <a:font script="Jpan" typeface="BIZ UDGothic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ワークシート（小学校高学年）</dc:title>
  <dc:subject>ワークシート</dc:subject>
  <dc:creator>Data is CITY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ja-JP</dc:language>
</cp:coreProperties>
</file>