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【時間】1分（授業の目安は指導の流れの表。配布・移動・片づけの余裕を約 3 分残す）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【話すこと】今日は、AI のことを 4 つ考えます。正しい答えをおぼえる時間ではありません。みんなが、自分で決める時間です。先生も、AI のことは、まだ勉強中です。分からないことは、いっしょに考えます。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【ねらい（先生向け）】①AI を使っていいかどうかを「何を身につけたいか」で自分で決められる ②やりたいことを言葉にして AI に伝えるコツが分かる ③AI で作った画像や声は、見ただけでは本物と見分けられないことがあり、そのときは「たしかめる」ことが分かる ④友だちの写真を AI で加工して送ることが、人をきずつけることに気づく。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【準備】ワークシート（A4・2まい）、えんぴつ。教室のスクリーン。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【配慮】AI を使っている子も、使っていない子もいる。どちらも普通。使わない、も、えらべる。授業の前に、養護教諭・学年に「友だちの写真」の話をすることを伝える。学年や学校で、実際に写真を使われた事案がないか確かめる（あれば、内容を変えるか見合わせる）。最初に「しんどくなったら、先生に合図して、休んでいい」と言っておく。家のルールは家ごとに違うので、「うちはこう」を比べて優劣をつけない。サービスには年齢や保護者の同意の決まりがあるので、使うときは大人といっしょ、が前提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【つなぎ】では、1つ目から。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【時間】2分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【話すこと】今日の 4 つです。（ゆっくり読む）AI を使っている人も、使っていない人も、4 つ全部、関係があります。たとえば、友だちから来た画像や、家にかかってきた電話は、AI で作ったものかもしれないからです。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【問い】AI のことで、ふだん「これ、どうなんだろう」と思っていることがある人？（2〜3 人。ない人はない、でよい）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【補足（先生向け）】AI は「生成 AI」（文章・画像・声などを作る AI）。子どもには「AI」だけでよい。年齢の決まりなどから、小学生が 1 人で使うことは前提にしていない。今日は「大人といっしょに使ったら」「友だちが使ったら」「作られたものが自分に届いたら」の 3 つの立場で考える。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【つなぎ】1つ目、AI はズル？ から。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【時間】5分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【話すこと】6 つの場面です。AI を使った人がいたとします。ズルかどうか、せーので、指で出してください。1 本がズル、2 本がまよう、3 本がズルじゃない。（1つずつ読んで、そのたびに出させる。数をざっと見る）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【主な問い①】割れたものを 2 つ選んで、1 本の人と 3 本の人に理由を聞く。（答えは言わない）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【予想される答え】①②⑤は 1 本が多い。③④⑥は 3 本が多い。⑤は全員が 1 本のはず。③は割れる。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【進め方のコツ】指を出したくない子は、出さなくてよい。「どっちが正しい」を決めない。割れたこと自体を面白がる。理由は「だって〜だから」の一言。ワークシート ① には、まず自分の最初の考え（指の数）を書く。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【配慮】AI を使ったことのない子には「使えたとして」。家で使っている子を「ズルしている」という空気にしない。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【補足（先生向け）】⑤は、テストでは使わせないことが国の指針にもある。ほかは使い方しだい。感想文は、国の指針で「コンクールの作品やレポートを、生成 AI の出力をほぼそのまま自分の成果物として出す」ことがよくない例にあげられている。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【つなぎ】割れましたね。では、何で分かれるのかを見てみましょう。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【話すこと】同じ AI でも、ズルに見えるものと、見えないものがありました。分けているのは、AI を使ったかどうかではありません。3 つの問いです。（1つずつ読む）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1. 何を身につけたい？　漢字の宿題は、漢字をおぼえるための宿題です。おぼえる所を AI がやったら、のばしたいことは残りません。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2. ルールは？　先生や学校、コンテストには決まりがあります。決まっていないときは、先に聞きます。聞いてから使えば、あとで困りません。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3. そのまま言える？　先生や友だちに、「AI を使ったよ、ここまで」と言えるか。言いにくいと感じたら、立ち止まるサインです。ただし、言えれば何でもよい、ではありません。AI の文をそのまま自分の作品として出すのは、言ってもよくない例です。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【補足（先生向け）】国の指針（Ver.2.0）が「不適切と考えられる例」にあげているもの：コンクールの作品やレポートを AI の出力をほぼそのまま自己の成果物として提出する／詩や俳句など感性や独創性を発揮させたい場面・初発の感想を求める場面で安易に使わせる／定期考査や小テストで使わせる。「利活用が考えられる例」：自分で作った文章を AI に直させたものを「たたき台」として何度も推敲し、より良い文章にする、など。AI を使ったときは、サービス名・入力した言葉・日付を明記する、という書き方も示されている。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【補足】小学校段階の児童が直接 AI を使うことについては、国の指針は「より慎重な見極めが必要」としている。この授業は、使わせる授業ではなく、考え方を持つ授業。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【つなぎ】さっきの 6 つを、この 3 つで見直します。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【時間】2分（時間があれば。なければ飛ばして S6 へ）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【話すこと】6 つを、「何を身につけたいか」で見直します。（表を読む。強調の行は「力がつく」）①の漢字は、おぼえることが目的。おぼえる所を AI がやったら、力はつきません。②の感想文は、自分が感じたことを自分の言葉で書くことが目的。そこを AI がやったら、自分の文ではなくなります。③と④と⑥は、AI に手伝ってもらっても、考えること、直すこと、話すことは自分がやっています。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【主な問い（時間があれば）】もう一度、指で出そう。最初と変わった人？（変わらなくてもよい）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【言い方の注意】「③④⑥は OK」と断定しない。③でも、AI の案をそのまま 1 位から使うだけなら、選ぶ練習にならない。①でも、「覚えたあとの答え合わせだけ」なら使い方が変わる。「何を身につけたいか」に戻る。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【ワークシート】問1 に、場面を 1 つ選んで、身につけたいこと・決め手を書く（1〜2 分）。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【しめくくり】AI を使うか使わないかは、AI や IT に興味があるかどうかとは別の話です。使わない人は、使わなくてよい。使う人は、自分で決めて使う。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【つなぎ】次は、AI を使うときの「たのみ方」。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【時間】6分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【話すこと】ペアで、言葉だけで絵をかいてもらいます。A さんは、頭の中に「動物と場所」を 1 つ決めてください。まだ言いません。B さんは、えんぴつを持ちます。（1 回目、2 回目、3 回目を読む。各 1 分ずつ）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【進め方】B は聞き返さずにかく（AI が聞き返さずに作ることが多いのと同じ）。1 回目は 30 秒。「動物の絵をかいて」だけ。ほとんどの絵が、A の頭の中と違うはず。2 回目は 1 分。3 回目は 1 分。さいごに A が頭の中の絵を見せる。時間が余ったら、役を交代。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【ワークシート】3 つの枠に、B がかく。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【予想される反応】「全然ちがう！」「言ったつもりだったのに」「言わないと伝わらない」。笑いながらやってよい。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【つなぎ】AI にたのむときも、まったく同じです。次のページを見ましょう。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【補足（先生向け）】これは、AI に使う言葉（プロンプト）を考える練習そのもの。国の学習指導要領の国語（話すこと・聞くこと）の「目的や意図に応じて…伝え合う内容を検討する」にも当たる。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【時間】2分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【話すこと】画像を作る AI に、ほんとうにたのんでみました。1 回目は「犬の絵をかいて」だけ。AI は、自分で決めて、この子犬をかきました。きれいですが、ほしかった絵とは限りません。2 回目は、場面と色を言葉にしました。かなり近づきました。3 回目は、「ここがちがう」を言葉にして足しました。犬が小さくなって、虹が出ました。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【主な問い】さっきの自分たちの絵と、同じところは？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【予想される答え】「言葉を足すと近づく」「一言だけだと、相手が勝手に決める」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【大事な点（先生向け）】「AI がかしこい／かしこくない」の話ではない。伝わったかどうか。人にたのむときと同じ。AI は聞き返さずに、すぐ作ってくれることが多いので、分からないことは自分で先に言葉にする。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【補足】画像は、授業のために GPT Images で作った。たのんだ言葉はスライドに書いたとおり。毎回同じ絵が出るわけではない。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【時間】1分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【話すこと】コツは 3 つです。目的、条件、そして、ちがうときの言い方。「ちがう」だけでは、相手は直せません。「どこが」「どう」ちがうかを言います。これは AI だけでなく、友だちや家の人にたのむときも同じです。頭の中を言葉にする力は、国語で練習している力です。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【ワークシート】問2 の下の「気づいたこと」を 1 行書く。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【補足（先生向け）】この教材の背景にある考え方：これからの子どもに要る力のひとつが「AI に頼む力＝言葉にする力」。ただし、全員が AI を使えるようになる必要はなく、AI に興味のない子は別の方向に進んでよい。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【つなぎ】AI にたのむ話は、ここまで。次は、AI が作ったものを、受け取る側になる話です。たのまれていない画像や電話が、本物そっくりに届くことがある。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【時間】2分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【話すこと】2 まいの写真です。夕方の路地の、ねこです。本物が入っているとは言いません。A が本物、B が本物、どちらも本物、どちらも AI、わからない。ワークシート 問3 に書いてください。自信は 1 から 5 のどれくらいですか。（30 秒待つ）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【進め方】題は「本物？ AI？」。選択肢に「どちらも AI」を入れてある（うそはつかない）。手を挙げさせて、A・B・どちらも本物・どちらも AI・わからない の数を見る。答えは次のページ。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【配慮】当てさせて恥をかかせない。「見分けられた人がえらい」の空気を作らない。次のページで、見分けられないほうが普通だと分かる。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【時間】2分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【話すこと】答えは、どちらも AI が作った画像です。本物は入れていませんでした（選択肢に「どちらも AI」を入れてありました）。当たった人も、外れた人も、ふつうです。アメリカの研究で、AI が作った顔と本物の顔を見せて、どっちかを当ててもらいました（二択）。当たった割合は、約 48%。二択でのでたらめと同じ、50% くらいです。見分けるコツを教えた別のグループでも、約 59% でした。人の目だけでは、決められません。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【主な問い】自信が 4 か 5 だった人。どうして自信があった？（責めずに聞く）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【言い方の注意】「だまされた」「ひっかかった」「運がよかっただけ」と言わない。「人の目では、むずかしい」「見分けられないほうが、ふつう」と言う。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【補足（先生向け）】研究は顔の写真（Nightingale &amp; Farid, 2022）。ねこの写真での数字ではない。研究の時点（2022 年）より画像 AI は進んでいる。数字は「人の目は当てにならない」の目安。この研究では、AI の顔のほうが信頼できそうと評価された、という結果もある。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【つなぎ】では、「見分けるコツ」を覚えればいい？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【時間】1分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【話すこと】むかしは、「指の数がおかしい」「文字がくずれている」が見分けるコツでした。この写真の手は、指が 5 本で、文字もくずれていません。これも AI が作りました。コツは、すぐ古くなります。しかも、コツを覚えすぎると、本物まで「にせかも」とうたがうようになります。でも、全部うたがうのも疲れます。だから、見分けるのではなく、たしかめる、に変え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【補足（先生向け）】「AI の絵は見分けられる」と教えると、見分けられたつもりで、だまされた時に気づきにくい。「見分けられないことがある」を前提に、確かめる手順を持たせる。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【つなぎ】どうやってたしかめる？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【時間】2分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【話すこと】見分けられないときの 3 つです。1 つ目、止まる。いそがせる話ほど、一度止まります。2 つ目、別の道でたしかめる。電話なら、自分から、前から知っている番号にかけ直す。メッセージなら、会ったときに聞く。写真なら、だれが最初に出したのか、ほかにも同じ話があるかを見る。3 つ目、合言葉。家族と、先に決めておく言葉です。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【合言葉のきまり】短くて、他の人が当てにくいもの。誕生日やペットの名前は、調べれば分かることがあるのでさける。書かない（SNS にも、ワークシートにも）。たまに変える。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【問い】「合言葉を聞いて、本物の人に失礼にならない？」→ 本物なら、すぐ答えられる。答えられなくても、笑って「ごめん」で終わる。それで十分。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宿題（やりたい人だけ）】家で、合言葉を決めてくる（合言葉そのものは、先生にも友だちにも言わない）。「使う日が来なくてもいい。もし相手が本物の家族なら、『ごめん、合言葉おしえて』と笑って言えばいい」と伝え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【補足（先生向け）】詐欺の手口の具体は、授業で深く扱わない。「お金・ギフトカード・番号」の話が出たら、必ず大人に言う、まで。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【話すこと】3 つの場面です。グループで 1 つえらんで、「どうたしかめるか」を 1 文で書いてください。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①おじいちゃんが、前から知っている番号にかけ直す／家族で決めた合言葉を聞く。②その友だちに、会って（または別の方法で）聞く／おうちの人に見せる。③だれが最初に出したか見る／ほかのニュースにもあるか／広める前に大人に聞く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【進め方】2 分考えて、書く。発表は 1〜2 グループだけ（全員に発表させない）。「見分けた」ではなく「たしかめた」の言い方に直す。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【配慮】実際に被害に合った家族がいる子がいるかもしれない。「引っかかるほうが悪い」と言わない。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【補足（先生向け）】①は、家族をかたって電話で金をだましとる手口として、警察などが注意をよびかけている。声や顔は AI で作れるので、「声が本物そっくり」は決め手にならない。③は災害などで偽の画像が広まることがある。広める前に確かめる。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【ここまでの確認】①止まる ②別の道でたしかめる ③合言葉。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【つなぎ】最後の 1 つは、AI で作った画像が、友だちの写真だったとき。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【時間】4分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【話すこと】休み時間です。クラスの友だちの写真を、AI で面白い顔に変えて、グループに送ろう、とさそわれました。「みんな笑うって！」ペアで 1 分、話してください。その友だちは、どんな気持ちかな。グループに送ったら、どこまで広がるかな。自分の写真が、されたら？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【予想される答え】「本人がいいって言えばいい」「でもうれしくないかも」「グループから、ほかの人に広がる」「自分ならいやだ」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【進め方】「悪いことだ」と先に言わない。まず、子どもの考えを出させる。「本人がいいなら」という意見は出る。本人が「いい」と言っても、広がった先は本人にも止められない、とつなぐ。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【配慮】もし子どもが「ぼくがされた」と言ったら、その場で聞き出さず、「話してくれてありがとう。休み時間に先生と 2 人で聞くね」と言って、あとで 1 対 1 で聞く。クラスの中に、実際に写真を使われた子がいるかもしれない。具体的な人の名前を出さない。「いやな思いをしたことがある人はいるかも。ここで言わなくていい。あとで先生に言ってもいい」と一言添え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【補足（先生向け）】文部科学省（令和8年3月12日の事務連絡）によると、生成 AI で実在する児童生徒の画像を性的な画像に加工する事案（性的ディープフェイク）が、社会問題になっている。小学校では、そこまで詳しく言う必要はない。「はずかしい姿やきずつく姿に変える加工は、犯罪になることもある」まで。命の安全教育（文部科学省）と合わせて扱うこともでき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【つなぎ】次のページで、どう広がるかを見ましょう。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【時間】2分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【話すこと】AI を使えば、写真の加工は数秒です。作った人は冗談のつもりでも、一度グループに送ると、見た人が保存して、ほかの人に送れます。送った本人にも、もう消せません。「面白い」かどうかは、された人が決め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大事な点】絵は、ふたりの気持ちを想像する材料。どちらが悪いか、は先に言わない。「悪い子」の話にしない。「知らないうちに、人をきずつける側になってしまう」ことがある、という話。作れるかどうかと、作っていいかどうかは別。AI は「それはやめたほうがいい」と、止めてくれるとは限らない。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言い方の注意】「はずかしい姿やきずつく姿に変える加工は、ふざけ半分でも、相手を深くきずつけ、犯罪になることもある」（警察庁などの呼びかけ「ふざけ半分でも許されない」の趣旨）。性的な加工の内容にくわしく触れ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【補足（先生向け）】文部科学省の事務連絡（令和8年3月12日）が引く警察庁の公表：令和7年中、生成 AI などを悪用して 18 歳未満の性的画像を作った事案で、警察が取り扱ったのは 114 件。被害は中学生・高校生が約 9 割だが、小学生の被害もある。約 6 割は、同級生・同じ学校の者の中で起きている。小学校の授業では、数字を出さなくてよい。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【つなぎ】では、さそわれたとき、どうしたらいい？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【話すこと】止まれる場面が 3 つあります。作る前。送る前。受け取ったとき。さそわれたときの言い方も、3 つ用意しました。自分の言葉でいいので、ワークシート 問4 に、断り方を 1 つ書いてみましょう。（書けなければ、友だちと話すだけでもよい。回収しない）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【問い】さそった友だちを、悪者にしない言い方は？（「それ、本人に聞いてからにしよう」は、さそった友だちも責めない言い方）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もし、されたら／見つけたら】おうちの人か、先生に、すぐ言う。ひとりで消しに行かない。画面は消さず、ほかの人に送らず、そのまま見せる。先生は、画像を保存・転送しない（学校の手順に従う）。相談先：子供 SOS ダイヤル 0120-0-78310（24 時間。電話をかけた所の教育委員会の相談窓口につながる）／警察相談専用電話 #9110。（警察庁・文部科学省などの啓発資料に載っている窓口）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【配慮】「言いつけ」ではなく、「自分と友だちを守る」と伝える。先生に言ってきた子を、決して咎めない。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【補足（先生向け）】学校での対応は、各校・教育委員会の決まりに従う。文部科学省は、事案が起きたら速やかに警察と連携し、被害児童生徒の心のケアと加害児童生徒への指導を、としている。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【時間】2分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【話すこと】今日の 4 つの話のうち、どれか 1 つを、今夜、家の人（家族・身近な大人）に話してみてください。やりたい人だけで大丈夫です。おすすめは、合言葉を決めること。決めた合言葉は、書かないでください。それから、「AI を使うのはズル？」を、おうちの人にも聞いてみてください。家の人も、AI のことは分からないことが多いです。答えが違っていても大丈夫です。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【ワークシート】問1〜問4 の書き残しは、書きたい人だけ宿題に。問5 は、やりたい人だけ（強制しない）。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【しめくくり】AI のことは、先生も、家の人も、まだ勉強中です。分からないことは、いっしょに調べましょう。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【この教材の出典】Data is CITY（teleport.jp/dataiscity/）、CC BY 4.0。事実の出典は各スライドの下と、指導の流れ（lesson-plan.md）に。特集：teleport.jp/dataiscity/ の「みんな、生成 AI 時代の 1 年生」。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【保護者向けに】この特集には、保護者向けのページ（「保護者向けのスライド」）と、親子で遊べるクイズがある。授業のお便りで知らせてもよい。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jpg"/><Relationship Id="rId4" Type="http://schemas.openxmlformats.org/officeDocument/2006/relationships/image" Target="../media/image11.png"/><Relationship Id="rId5" Type="http://schemas.openxmlformats.org/officeDocument/2006/relationships/hyperlink" Target="https://creativecommons.org/licenses/by/4.0/deed.ja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2296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特集 みんな、生成 AI 時代の 1 年生　授業のセット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63040"/>
            <a:ext cx="6126480" cy="2651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4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AI を使うのは、ズル？</a:t>
            </a:r>
            <a:br/>
            <a:r>
              <a:rPr sz="4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自分で決める 1 時間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114800"/>
            <a:ext cx="5943600" cy="1371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30000"/>
              </a:lnSpc>
            </a:pPr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AI のたのみ方、本物か見分けられないとき、友だちの写真。</a:t>
            </a:r>
            <a:br/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4 つを、考えて、話して、決める。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669280"/>
            <a:ext cx="5943600" cy="6400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16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小学校高学年（5・6年）　45 分</a:t>
            </a:r>
            <a:br/>
            <a:r>
              <a:rPr sz="16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情報モラル（国語・道徳・学級活動と関連）</a:t>
            </a:r>
          </a:p>
        </p:txBody>
      </p:sp>
      <p:pic>
        <p:nvPicPr>
          <p:cNvPr id="7" name="cover-elementary" descr="窓べの机の上に、ノートとえんぴつ、立てかけたタブレットがある絵（AI で生成）"/>
          <p:cNvPicPr>
            <a:picLocks noChangeAspect="1"/>
          </p:cNvPicPr>
          <p:nvPr/>
        </p:nvPicPr>
        <p:blipFill>
          <a:blip r:embed="rId3"/>
          <a:srcRect l="63" r="63"/>
          <a:stretch>
            <a:fillRect/>
          </a:stretch>
        </p:blipFill>
        <p:spPr>
          <a:xfrm>
            <a:off x="6903720" y="502920"/>
            <a:ext cx="4663440" cy="57607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AI のまわりで、自分で決めることが 4 つある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今日の 1 時間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97888"/>
            <a:ext cx="5295747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60" y="2263648"/>
            <a:ext cx="640080" cy="64008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6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2062480"/>
            <a:ext cx="4198467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AI を使うのは、ズル？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2611120"/>
            <a:ext cx="4198467" cy="5943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使っていいかどうかは、どう決める？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55867" y="1897888"/>
            <a:ext cx="5295747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38747" y="2263648"/>
            <a:ext cx="640080" cy="64008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6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15987" y="2062480"/>
            <a:ext cx="4198467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AI へのたのみ方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15987" y="2611120"/>
            <a:ext cx="4198467" cy="5943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思ったとおりに、伝えるには？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498088"/>
            <a:ext cx="5295747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60" y="3863848"/>
            <a:ext cx="640080" cy="64008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6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3662680"/>
            <a:ext cx="4198467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本物はどっち？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211320"/>
            <a:ext cx="4198467" cy="5943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見分けられないとき、どうする？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55867" y="3498088"/>
            <a:ext cx="5295747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438747" y="3863848"/>
            <a:ext cx="640080" cy="64008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6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15987" y="3662680"/>
            <a:ext cx="4198467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友だちの写真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15987" y="4211320"/>
            <a:ext cx="4198467" cy="5943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面白くしたつもりが、人をきずつける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098288"/>
            <a:ext cx="10911535" cy="121107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5000"/>
              </a:lnSpc>
            </a:pPr>
            <a:r>
              <a:rPr sz="22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AI を使わない人にも、全部、関係がある。友だちから送られてくる画像も、かかってくる電話の声も、AI で作れるから。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この 6 つ、ズル？　ズルじゃない？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考えてみよう ①　AI はズル？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897888"/>
            <a:ext cx="10911535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家で、おうちの人といっしょに AI を使えたとして、考えよう。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355088"/>
            <a:ext cx="3454298" cy="1481328"/>
          </a:xfrm>
          <a:prstGeom prst="roundRect">
            <a:avLst>
              <a:gd name="adj" fmla="val 8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7240" y="2492248"/>
            <a:ext cx="420624" cy="420624"/>
          </a:xfrm>
          <a:prstGeom prst="ellipse">
            <a:avLst/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8448" y="2428240"/>
            <a:ext cx="2704490" cy="1335024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9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漢字の宿題の答えを、AI に聞いて写した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68698" y="2355088"/>
            <a:ext cx="3454298" cy="1481328"/>
          </a:xfrm>
          <a:prstGeom prst="roundRect">
            <a:avLst>
              <a:gd name="adj" fmla="val 8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05858" y="2492248"/>
            <a:ext cx="420624" cy="420624"/>
          </a:xfrm>
          <a:prstGeom prst="ellipse">
            <a:avLst/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7066" y="2428240"/>
            <a:ext cx="2704490" cy="1335024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9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読書感想文を AI に書かせて、そのまま出した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7316" y="2355088"/>
            <a:ext cx="3454298" cy="1481328"/>
          </a:xfrm>
          <a:prstGeom prst="roundRect">
            <a:avLst>
              <a:gd name="adj" fmla="val 8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234476" y="2492248"/>
            <a:ext cx="420624" cy="420624"/>
          </a:xfrm>
          <a:prstGeom prst="ellipse">
            <a:avLst/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55684" y="2428240"/>
            <a:ext cx="2704490" cy="1335024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9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自由研究のテーマを AI に 10 こ出してもらい、自分で 1 つえらんだ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001008"/>
            <a:ext cx="3454298" cy="1481328"/>
          </a:xfrm>
          <a:prstGeom prst="roundRect">
            <a:avLst>
              <a:gd name="adj" fmla="val 8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77240" y="4138167"/>
            <a:ext cx="420624" cy="420624"/>
          </a:xfrm>
          <a:prstGeom prst="ellipse">
            <a:avLst/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8448" y="4074160"/>
            <a:ext cx="2704490" cy="1335024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9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自分の作文を AI に直してもらい、直された所を見て、自分でなおした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68698" y="4001008"/>
            <a:ext cx="3454298" cy="1481328"/>
          </a:xfrm>
          <a:prstGeom prst="roundRect">
            <a:avLst>
              <a:gd name="adj" fmla="val 8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505858" y="4138167"/>
            <a:ext cx="420624" cy="420624"/>
          </a:xfrm>
          <a:prstGeom prst="ellipse">
            <a:avLst/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7066" y="4074160"/>
            <a:ext cx="2704490" cy="1335024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9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テストの時間に、こっそり AI に聞いた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7316" y="4001008"/>
            <a:ext cx="3454298" cy="1481328"/>
          </a:xfrm>
          <a:prstGeom prst="roundRect">
            <a:avLst>
              <a:gd name="adj" fmla="val 8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234476" y="4138167"/>
            <a:ext cx="420624" cy="420624"/>
          </a:xfrm>
          <a:prstGeom prst="ellipse">
            <a:avLst/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55684" y="4074160"/>
            <a:ext cx="2704490" cy="1335024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9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英語の発音の練習の相手を、AI にしてもらった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5619496"/>
            <a:ext cx="10911535" cy="640080"/>
          </a:xfrm>
          <a:prstGeom prst="roundRect">
            <a:avLst>
              <a:gd name="adj" fmla="val 20000"/>
            </a:avLst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せーので、指で出そう　1 本＝ズル　2 本＝まよう　3 本＝ズルじゃない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AI を使ったかどうかでは、決まらない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ズルかどうかを分けるもの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出典：文部科学省「初等中等教育段階における生成AIの利活用に関するガイドライン」Ver.2.0（令和6年12月26日）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97888"/>
            <a:ext cx="10911535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0100" y="2103628"/>
            <a:ext cx="685800" cy="68580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1971040"/>
            <a:ext cx="3566160" cy="95097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何を身につけたい？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4960" y="1971040"/>
            <a:ext cx="6019495" cy="95097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20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この宿題で、のばしたいこと（おぼえる・考える・書く）は、AI が代わりにやっても残る？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123184"/>
            <a:ext cx="10911535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0100" y="3328924"/>
            <a:ext cx="685800" cy="68580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3196336"/>
            <a:ext cx="3566160" cy="95097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ルールは？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4960" y="3196336"/>
            <a:ext cx="6019495" cy="95097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20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先生・学校・家の決まり、サービスの年齢の決まり、コンテストの決まり。分からないときは、先に聞く。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348480"/>
            <a:ext cx="10911535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0100" y="4554220"/>
            <a:ext cx="685800" cy="68580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4421632"/>
            <a:ext cx="3566160" cy="95097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そのまま言える？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94960" y="4421632"/>
            <a:ext cx="6019495" cy="95097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20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「AI を使ったよ。ここまで」と、先生や友だちに言える？ 言いにくいと感じたら、立ち止まるサイン。言えても、AI の文をそのまま出すのは、よくない。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592063"/>
            <a:ext cx="10911535" cy="76301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7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文部科学省のガイドラインも、AI が作ったものを「ほぼそのまま自分の作品として出す」ことを、よくない例にあげている。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67665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「身につけたいこと」で見ると、答えが変わる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もう一度、6 つを見てみよう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65376"/>
            <a:ext cx="2682163" cy="457200"/>
          </a:xfrm>
          <a:prstGeom prst="roundRect">
            <a:avLst>
              <a:gd name="adj" fmla="val 5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場面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67963" y="1865376"/>
            <a:ext cx="3227740" cy="457200"/>
          </a:xfrm>
          <a:prstGeom prst="roundRect">
            <a:avLst>
              <a:gd name="adj" fmla="val 5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身につけたいこと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41424" y="1865376"/>
            <a:ext cx="4864470" cy="457200"/>
          </a:xfrm>
          <a:prstGeom prst="roundRect">
            <a:avLst>
              <a:gd name="adj" fmla="val 5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AI にたよると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368296"/>
            <a:ext cx="2682163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① 漢字の宿題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2368296"/>
            <a:ext cx="3227740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漢字を おぼえる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41424" y="2368296"/>
            <a:ext cx="4864470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おぼえる所を任せると、力が つかない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953512"/>
            <a:ext cx="2682163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② 読書感想文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67963" y="2953512"/>
            <a:ext cx="3227740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自分が感じたことを書く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41424" y="2953512"/>
            <a:ext cx="4864470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感じる所を任せると、自分の文でなくなる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538728"/>
            <a:ext cx="2682163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③ 自由研究のテーマ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67963" y="3538728"/>
            <a:ext cx="3227740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「やってみたい」を見つける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41424" y="3538728"/>
            <a:ext cx="4864470" cy="530352"/>
          </a:xfrm>
          <a:prstGeom prst="roundRect">
            <a:avLst>
              <a:gd name="adj" fmla="val 5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案だけ AI なら、えらぶ力は つく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123944"/>
            <a:ext cx="2682163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④ 作文を直してもらう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67963" y="4123944"/>
            <a:ext cx="3227740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文を書く力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41424" y="4123944"/>
            <a:ext cx="4864470" cy="530352"/>
          </a:xfrm>
          <a:prstGeom prst="roundRect">
            <a:avLst>
              <a:gd name="adj" fmla="val 5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直し方を見て、自分でなおせば、力が つく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709159"/>
            <a:ext cx="2682163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⑤ テスト中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367963" y="4709159"/>
            <a:ext cx="3227740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自分の力を見てもらう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641424" y="4709159"/>
            <a:ext cx="4864470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テストの意味が消える。ルール違反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5294375"/>
            <a:ext cx="2682163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⑥ 英語の発音の練習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367963" y="5294375"/>
            <a:ext cx="3227740" cy="5303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話す練習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41424" y="5294375"/>
            <a:ext cx="4864470" cy="530352"/>
          </a:xfrm>
          <a:prstGeom prst="roundRect">
            <a:avLst>
              <a:gd name="adj" fmla="val 5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10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相手役は AI。話すのは自分。力が つく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5925311"/>
            <a:ext cx="10911535" cy="4754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22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答えは 1 つじゃない。決めるのは自分。AI を使わない、も、えらべる。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言葉だけで、絵をかいてもらおう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やってみよう ②　AI へのたのみ方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897888"/>
            <a:ext cx="6949440" cy="8229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ペアになる。A は「動物と場所」を 1 つ、頭の中で決める（まだ言わない）。B はえんぴつを持つ。</a:t>
            </a:r>
          </a:p>
        </p:txBody>
      </p:sp>
      <p:sp>
        <p:nvSpPr>
          <p:cNvPr id="6" name="Oval 5"/>
          <p:cNvSpPr/>
          <p:nvPr/>
        </p:nvSpPr>
        <p:spPr>
          <a:xfrm>
            <a:off x="690372" y="2880868"/>
            <a:ext cx="502920" cy="50292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2784856"/>
            <a:ext cx="630936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1 回目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3150616"/>
            <a:ext cx="6309360" cy="75116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 は「動物の絵をかいて」とだけ言う。B は聞き返さないで、かく。</a:t>
            </a:r>
          </a:p>
        </p:txBody>
      </p:sp>
      <p:sp>
        <p:nvSpPr>
          <p:cNvPr id="9" name="Oval 8"/>
          <p:cNvSpPr/>
          <p:nvPr/>
        </p:nvSpPr>
        <p:spPr>
          <a:xfrm>
            <a:off x="690372" y="4016078"/>
            <a:ext cx="502920" cy="50292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3920066"/>
            <a:ext cx="630936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2 回目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4285826"/>
            <a:ext cx="6309360" cy="75116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 が、ほしい絵のことを言葉で足す（大きさ・場所・向き・色）。B は、もう 1 まいかく。</a:t>
            </a:r>
          </a:p>
        </p:txBody>
      </p:sp>
      <p:sp>
        <p:nvSpPr>
          <p:cNvPr id="12" name="Oval 11"/>
          <p:cNvSpPr/>
          <p:nvPr/>
        </p:nvSpPr>
        <p:spPr>
          <a:xfrm>
            <a:off x="690372" y="5151289"/>
            <a:ext cx="502920" cy="50292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5055277"/>
            <a:ext cx="630936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3 回目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5421037"/>
            <a:ext cx="6309360" cy="75116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B の絵を見て、A が「どこが、どう ちがうか」を言う。B は、なおす。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01000" y="1943608"/>
            <a:ext cx="3520440" cy="1051560"/>
          </a:xfrm>
          <a:prstGeom prst="rect">
            <a:avLst/>
          </a:prstGeom>
          <a:solidFill>
            <a:srgbClr val="FFFFFF"/>
          </a:solidFill>
          <a:ln w="25400">
            <a:solidFill>
              <a:srgbClr val="2B201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91440" bIns="91440">
            <a:noAutofit/>
          </a:bodyPr>
          <a:lstStyle/>
          <a:p>
            <a:pPr algn="l">
              <a:lnSpc>
                <a:spcPct val="120000"/>
              </a:lnSpc>
            </a:pPr>
            <a:r>
              <a:rPr sz="1700" b="1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 回目（ワークシート 問2）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01000" y="3132328"/>
            <a:ext cx="3520440" cy="1051560"/>
          </a:xfrm>
          <a:prstGeom prst="rect">
            <a:avLst/>
          </a:prstGeom>
          <a:solidFill>
            <a:srgbClr val="FFFFFF"/>
          </a:solidFill>
          <a:ln w="25400">
            <a:solidFill>
              <a:srgbClr val="2B201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91440" bIns="91440">
            <a:noAutofit/>
          </a:bodyPr>
          <a:lstStyle/>
          <a:p>
            <a:pPr algn="l">
              <a:lnSpc>
                <a:spcPct val="120000"/>
              </a:lnSpc>
            </a:pPr>
            <a:r>
              <a:rPr sz="1700" b="1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2 回目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01000" y="4321048"/>
            <a:ext cx="3520440" cy="1051560"/>
          </a:xfrm>
          <a:prstGeom prst="rect">
            <a:avLst/>
          </a:prstGeom>
          <a:solidFill>
            <a:srgbClr val="FFFFFF"/>
          </a:solidFill>
          <a:ln w="25400">
            <a:solidFill>
              <a:srgbClr val="2B201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91440" bIns="91440">
            <a:noAutofit/>
          </a:bodyPr>
          <a:lstStyle/>
          <a:p>
            <a:pPr algn="l">
              <a:lnSpc>
                <a:spcPct val="120000"/>
              </a:lnSpc>
            </a:pPr>
            <a:r>
              <a:rPr sz="1700" b="1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3 回目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01000" y="5509768"/>
            <a:ext cx="352044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>
              <a:lnSpc>
                <a:spcPct val="120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さいごに、A が話して、B の絵とくらべよう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676656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「犬の絵をかいて」だけだと、AI は自分で決める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AI にたのむときも、同じ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画像は AI（GPT Images）で生成。たのんだ言葉は、そのまま使った。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7</a:t>
            </a:r>
          </a:p>
        </p:txBody>
      </p:sp>
      <p:pic>
        <p:nvPicPr>
          <p:cNvPr id="6" name="b1-vague" descr="芝生の上を走る、金色の子犬の絵（AI で生成）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0080" y="1865376"/>
            <a:ext cx="2926080" cy="2926080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40080" y="4864608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1 回目　一言だけ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248656"/>
            <a:ext cx="2926080" cy="10058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たのんだ言葉：「犬の絵をかいて。」</a:t>
            </a:r>
          </a:p>
        </p:txBody>
      </p:sp>
      <p:pic>
        <p:nvPicPr>
          <p:cNvPr id="9" name="b2-specific" descr="夕方の川ぞいで、黄色いレインコートの柴犬が水たまりをのぞく水彩画（AI で生成）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32807" y="1865376"/>
            <a:ext cx="2926080" cy="2926080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4632807" y="4864608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2 回目　場面と色を足す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2807" y="5248656"/>
            <a:ext cx="2926080" cy="10058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「雨上がりの夕方、川ぞいの道。黄色いレインコートの小さな柴犬が、水たまりをのぞいている。水彩画。人は描かない。」（一部）</a:t>
            </a:r>
          </a:p>
        </p:txBody>
      </p:sp>
      <p:pic>
        <p:nvPicPr>
          <p:cNvPr id="12" name="b3-fixed" descr="犬が小さくなり、水たまりに虹がうつる夕方の川ぞいの絵（AI で生成）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625535" y="1865376"/>
            <a:ext cx="2926080" cy="2926080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8625535" y="4864608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3 回目　ちがう所を足す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25535" y="5248656"/>
            <a:ext cx="2926080" cy="10058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2 回目に、「水たまりに空と虹。犬はもっと小さく、左下に。黄色はそのまま」を足した。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言葉にする力が、AI を使う力になる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たのみ方のコツ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97888"/>
            <a:ext cx="3454298" cy="822960"/>
          </a:xfrm>
          <a:prstGeom prst="roundRect">
            <a:avLst>
              <a:gd name="adj" fmla="val 8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① 目的を言う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812288"/>
            <a:ext cx="3454298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2949448"/>
            <a:ext cx="3088538" cy="23774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1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何のために使う？</a:t>
            </a:r>
            <a:br/>
            <a:br/>
            <a:r>
              <a:rPr sz="21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例：発表の表紙に使う、犬の絵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8698" y="1897888"/>
            <a:ext cx="3454298" cy="822960"/>
          </a:xfrm>
          <a:prstGeom prst="roundRect">
            <a:avLst>
              <a:gd name="adj" fmla="val 8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② 条件を言う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68698" y="2812288"/>
            <a:ext cx="3454298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69866" y="2949448"/>
            <a:ext cx="3088538" cy="23774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1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いつ・どこ・どんな・どれくらい。入れたくないものも。</a:t>
            </a:r>
            <a:br/>
            <a:br/>
            <a:r>
              <a:rPr sz="21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例：夕方・川ぞい・人はかかない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97316" y="1897888"/>
            <a:ext cx="3454298" cy="822960"/>
          </a:xfrm>
          <a:prstGeom prst="roundRect">
            <a:avLst>
              <a:gd name="adj" fmla="val 8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③ ちがう所を言う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7316" y="2812288"/>
            <a:ext cx="3454298" cy="26517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98484" y="2949448"/>
            <a:ext cx="3088538" cy="23774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1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「ちがう」だけでは直らない。「どこが、どう」ちがうかを言う。</a:t>
            </a:r>
            <a:br/>
            <a:br/>
            <a:r>
              <a:rPr sz="21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例：犬をもっと小さく、左下に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646928"/>
            <a:ext cx="10911535" cy="7081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AI は、聞き返してくれないことがある。分からないことは、自分の言葉で先に伝える。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41680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この 2 まい、本物？　AI？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考えてみよう ③　本物はどっち？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9</a:t>
            </a:r>
          </a:p>
        </p:txBody>
      </p:sp>
      <p:pic>
        <p:nvPicPr>
          <p:cNvPr id="5" name="c1-cat-a" descr="夕方の路地で、ブロックべいの上にすわる三毛ねこの写真 A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0080" y="1930400"/>
            <a:ext cx="5272887" cy="3515258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6" name="Oval 5"/>
          <p:cNvSpPr/>
          <p:nvPr/>
        </p:nvSpPr>
        <p:spPr>
          <a:xfrm>
            <a:off x="731519" y="2021840"/>
            <a:ext cx="640080" cy="640080"/>
          </a:xfrm>
          <a:prstGeom prst="ellipse">
            <a:avLst/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A</a:t>
            </a:r>
          </a:p>
        </p:txBody>
      </p:sp>
      <p:pic>
        <p:nvPicPr>
          <p:cNvPr id="7" name="c2-cat-b" descr="夕方の路地で、ブロックべいの上を歩く三毛ねこの写真 B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278727" y="1930400"/>
            <a:ext cx="5272887" cy="3515258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8" name="Oval 7"/>
          <p:cNvSpPr/>
          <p:nvPr/>
        </p:nvSpPr>
        <p:spPr>
          <a:xfrm>
            <a:off x="6370167" y="2021840"/>
            <a:ext cx="640080" cy="640080"/>
          </a:xfrm>
          <a:prstGeom prst="ellipse">
            <a:avLst/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B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5582818"/>
            <a:ext cx="10911535" cy="68082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l">
              <a:lnSpc>
                <a:spcPct val="115000"/>
              </a:lnSpc>
            </a:pPr>
            <a:r>
              <a:rPr sz="20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 が本物　／　B が本物　／　どちらも本物　／　どちらも AI　／　わからない　のどれか、ワークシート 問3 に書こう。自信が 1〜5 のどれくらいかも。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41680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どちらも、AI が作った画像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答え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出典：Nightingale &amp; Farid, PNAS 119(8), 2022（アメリカの研究。顔の写真、2022 年）。画像は AI（GPT Images）で生成。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10</a:t>
            </a:r>
          </a:p>
        </p:txBody>
      </p:sp>
      <p:pic>
        <p:nvPicPr>
          <p:cNvPr id="6" name="c1-cat-a" descr="AI で作った、三毛ねこの写真 A"/>
          <p:cNvPicPr>
            <a:picLocks noChangeAspect="1"/>
          </p:cNvPicPr>
          <p:nvPr/>
        </p:nvPicPr>
        <p:blipFill>
          <a:blip r:embed="rId3"/>
          <a:srcRect t="85" b="85"/>
          <a:stretch>
            <a:fillRect/>
          </a:stretch>
        </p:blipFill>
        <p:spPr>
          <a:xfrm>
            <a:off x="640080" y="1930400"/>
            <a:ext cx="2679192" cy="1783080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7" name="Rounded Rectangle 6"/>
          <p:cNvSpPr/>
          <p:nvPr/>
        </p:nvSpPr>
        <p:spPr>
          <a:xfrm>
            <a:off x="2542032" y="2003552"/>
            <a:ext cx="704088" cy="365760"/>
          </a:xfrm>
          <a:prstGeom prst="roundRect">
            <a:avLst>
              <a:gd name="adj" fmla="val 40000"/>
            </a:avLst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AI</a:t>
            </a:r>
          </a:p>
        </p:txBody>
      </p:sp>
      <p:pic>
        <p:nvPicPr>
          <p:cNvPr id="8" name="c2-cat-b" descr="AI で作った、三毛ねこの写真 B"/>
          <p:cNvPicPr>
            <a:picLocks noChangeAspect="1"/>
          </p:cNvPicPr>
          <p:nvPr/>
        </p:nvPicPr>
        <p:blipFill>
          <a:blip r:embed="rId4"/>
          <a:srcRect t="85" b="85"/>
          <a:stretch>
            <a:fillRect/>
          </a:stretch>
        </p:blipFill>
        <p:spPr>
          <a:xfrm>
            <a:off x="640080" y="3823208"/>
            <a:ext cx="2679192" cy="1783080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9" name="Rounded Rectangle 8"/>
          <p:cNvSpPr/>
          <p:nvPr/>
        </p:nvSpPr>
        <p:spPr>
          <a:xfrm>
            <a:off x="2542032" y="3896360"/>
            <a:ext cx="704088" cy="365760"/>
          </a:xfrm>
          <a:prstGeom prst="roundRect">
            <a:avLst>
              <a:gd name="adj" fmla="val 40000"/>
            </a:avLst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>
              <a:lnSpc>
                <a:spcPct val="120000"/>
              </a:lnSpc>
            </a:pPr>
            <a:r>
              <a:rPr sz="16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AI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1930400"/>
            <a:ext cx="7894015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931920" y="2021840"/>
            <a:ext cx="4327855" cy="105156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顔の写真が AI か本物かを、人に当ててもらった研究（二択）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59775" y="1976119"/>
            <a:ext cx="3154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4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約 48%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3302000"/>
            <a:ext cx="7894015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31920" y="3393440"/>
            <a:ext cx="4327855" cy="105156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コツを教えた別のグループ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9775" y="3347720"/>
            <a:ext cx="3154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4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約 59%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725160"/>
            <a:ext cx="10911535" cy="62991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どちらも AI でした。当たった人も、外れた人も、ふつう。見ただけでは、きめられない。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指がへん・文字がくずれる、は もう古い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「見分けるコツ」は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画像は AI（GPT Images）で生成。手も、カードの文字も、AI が作ったもの。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11</a:t>
            </a:r>
          </a:p>
        </p:txBody>
      </p:sp>
      <p:pic>
        <p:nvPicPr>
          <p:cNvPr id="6" name="c3-hands" descr="五本の指がきれいな手が、日本語の文字がくずれていないカードを持っている写真（AI で生成）"/>
          <p:cNvPicPr>
            <a:picLocks noChangeAspect="1"/>
          </p:cNvPicPr>
          <p:nvPr/>
        </p:nvPicPr>
        <p:blipFill>
          <a:blip r:embed="rId3"/>
          <a:srcRect t="781" b="781"/>
          <a:stretch>
            <a:fillRect/>
          </a:stretch>
        </p:blipFill>
        <p:spPr>
          <a:xfrm>
            <a:off x="640080" y="1897888"/>
            <a:ext cx="5852160" cy="3840480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858000" y="1897888"/>
            <a:ext cx="4693615" cy="384048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2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AI の画像は、どんどん上手になる。コツを覚えても、すぐ古くなる。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2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コツを覚えすぎると、本物の写真まで、うたがってしまう。うたがいすぎも、よくない。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2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だから、「見分ける」より「たしかめる」。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見分けるのをやめて、たしかめる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見分けられないときは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97888"/>
            <a:ext cx="3454298" cy="822960"/>
          </a:xfrm>
          <a:prstGeom prst="roundRect">
            <a:avLst>
              <a:gd name="adj" fmla="val 8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① 止まる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812288"/>
            <a:ext cx="3454298" cy="29260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2949448"/>
            <a:ext cx="3088538" cy="2651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「いそいで」「だれにも言わないで」と言われたら、そこで一度、止まる。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8698" y="1897888"/>
            <a:ext cx="3454298" cy="822960"/>
          </a:xfrm>
          <a:prstGeom prst="roundRect">
            <a:avLst>
              <a:gd name="adj" fmla="val 8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② ちがう方法で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68698" y="2812288"/>
            <a:ext cx="3454298" cy="29260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69866" y="2949448"/>
            <a:ext cx="3088538" cy="2651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本人に、ちがう方法で聞く（前から知っている番号にかけ直す・会って聞く）。</a:t>
            </a:r>
            <a:br/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写真は、もとの投稿をさがす。ほかのニュースにもあるか見る。分からなければ、大人に聞く。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97316" y="1897888"/>
            <a:ext cx="3454298" cy="822960"/>
          </a:xfrm>
          <a:prstGeom prst="roundRect">
            <a:avLst>
              <a:gd name="adj" fmla="val 8000"/>
            </a:avLst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③ 合言葉を決めておく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7316" y="2812288"/>
            <a:ext cx="3454298" cy="29260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98484" y="2949448"/>
            <a:ext cx="3088538" cy="2651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家族と、先に決める（友だちとは、むりに決めなくてよい）。</a:t>
            </a:r>
            <a:br/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たん生日やペットの名前はさける。</a:t>
            </a:r>
            <a:br/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書かない（SNS にも、ワークシートにも）。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921248"/>
            <a:ext cx="10911535" cy="43383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お金・ギフトカード・番号の話が出たら、自分で決めないで、すぐ大人に。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この 3 つ、どうやってたしかめる？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グループで考えよう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97888"/>
            <a:ext cx="3484778" cy="457200"/>
          </a:xfrm>
          <a:prstGeom prst="roundRect">
            <a:avLst>
              <a:gd name="adj" fmla="val 10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① 電話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19" y="2446528"/>
            <a:ext cx="3301898" cy="2743200"/>
          </a:xfrm>
          <a:prstGeom prst="roundRect">
            <a:avLst>
              <a:gd name="adj" fmla="val 6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537968"/>
            <a:ext cx="3027578" cy="2560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あなたのおじいちゃんに、電話がかかってきた。</a:t>
            </a:r>
            <a:br/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「ぼくだよ。ケータイをなくして、お金がいるんだ」</a:t>
            </a:r>
            <a:br/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声は、あなたにそっくり。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299456"/>
            <a:ext cx="3393338" cy="8229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7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聞いただけで、決められる？ おじいちゃんは、どうたしかめる？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3458" y="1897888"/>
            <a:ext cx="3484778" cy="457200"/>
          </a:xfrm>
          <a:prstGeom prst="roundRect">
            <a:avLst>
              <a:gd name="adj" fmla="val 10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② メッセージ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44898" y="2446528"/>
            <a:ext cx="3301898" cy="2743200"/>
          </a:xfrm>
          <a:prstGeom prst="roundRect">
            <a:avLst>
              <a:gd name="adj" fmla="val 7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54626" y="2647696"/>
            <a:ext cx="3082442" cy="234086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00346" y="2739136"/>
            <a:ext cx="2991002" cy="3657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>
              <a:lnSpc>
                <a:spcPct val="120000"/>
              </a:lnSpc>
            </a:pPr>
            <a:r>
              <a:rPr sz="1400" b="1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友だちの名前のアカウント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46066" y="3123184"/>
            <a:ext cx="2670962" cy="744220"/>
          </a:xfrm>
          <a:prstGeom prst="roundRect">
            <a:avLst>
              <a:gd name="adj" fmla="val 25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20000"/>
              </a:lnSpc>
            </a:pPr>
            <a:r>
              <a:rPr sz="17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ギフトカードを買って、番号を送って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46066" y="3977132"/>
            <a:ext cx="2670962" cy="463550"/>
          </a:xfrm>
          <a:prstGeom prst="roundRect">
            <a:avLst>
              <a:gd name="adj" fmla="val 25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l">
              <a:lnSpc>
                <a:spcPct val="120000"/>
              </a:lnSpc>
            </a:pPr>
            <a:r>
              <a:rPr sz="17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いそいで！ 今日中！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9178" y="5299456"/>
            <a:ext cx="3393338" cy="8229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7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見ただけで、決められる？ どうたしかめる？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66836" y="1897888"/>
            <a:ext cx="3484778" cy="457200"/>
          </a:xfrm>
          <a:prstGeom prst="roundRect">
            <a:avLst>
              <a:gd name="adj" fmla="val 10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54864" bIns="54864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③ SNS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58276" y="2446528"/>
            <a:ext cx="3301898" cy="2743200"/>
          </a:xfrm>
          <a:prstGeom prst="roundRect">
            <a:avLst>
              <a:gd name="adj" fmla="val 6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95436" y="2537968"/>
            <a:ext cx="3027578" cy="25603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「近くの公園に、クマが出た！ 広めて！」</a:t>
            </a:r>
            <a:br/>
            <a:r>
              <a:rPr sz="19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写真つきの投稿が、まわってきた。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12556" y="5299456"/>
            <a:ext cx="3393338" cy="8229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7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見ただけで、決められる？ どうたしかめる？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195568"/>
            <a:ext cx="10911535" cy="11379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グループで 1 つえらんで、「たしかめ方」を 1 文で、ワークシート 問3 に書こう。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友だちの写真を面白く加工、とさそわれたら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考えてみよう ④　友だちの写真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画像は AI（GPT Images）で生成。絵の人物は架空。ふたりの気持ちを想像する材料。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14</a:t>
            </a:r>
          </a:p>
        </p:txBody>
      </p:sp>
      <p:pic>
        <p:nvPicPr>
          <p:cNvPr id="6" name="d2-elementary" descr="休み時間の教室で、タブレットを手にした男の子と、ためらう女の子の絵（AI で生成）"/>
          <p:cNvPicPr>
            <a:picLocks noChangeAspect="1"/>
          </p:cNvPicPr>
          <p:nvPr/>
        </p:nvPicPr>
        <p:blipFill>
          <a:blip r:embed="rId3"/>
          <a:srcRect l="790" r="790"/>
          <a:stretch>
            <a:fillRect/>
          </a:stretch>
        </p:blipFill>
        <p:spPr>
          <a:xfrm>
            <a:off x="640080" y="1897888"/>
            <a:ext cx="5852160" cy="3840480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858000" y="1897888"/>
            <a:ext cx="4693615" cy="384048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1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休み時間。クラスの友だちの写真を、AI で面白い顔に変えて、グループに送ろう、とさそわれた。「みんな笑うって！」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1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ペアで 1 分、話そう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1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・その友だちは、どんな気持ちかな？</a:t>
            </a:r>
            <a:br/>
            <a:r>
              <a:rPr sz="21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・グループに送ったら、どこまで広がる？</a:t>
            </a:r>
            <a:br/>
            <a:r>
              <a:rPr sz="21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・自分の写真が、されたら？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作るのは数秒。一度送ると、取りもどせない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知らないうちに、人をきずつける側になる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出典：警察庁・文部科学省など「そのAIの使い方、犯罪かも…」（令和8年）。画像は AI で生成。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15</a:t>
            </a:r>
          </a:p>
        </p:txBody>
      </p:sp>
      <p:pic>
        <p:nvPicPr>
          <p:cNvPr id="6" name="d1-spread" descr="1 まいの写真が、1 台のスマホから、夜空いっぱいのスマホへ波のように広がっていく絵（AI で生成）"/>
          <p:cNvPicPr>
            <a:picLocks noChangeAspect="1"/>
          </p:cNvPicPr>
          <p:nvPr/>
        </p:nvPicPr>
        <p:blipFill>
          <a:blip r:embed="rId3"/>
          <a:srcRect t="781" b="781"/>
          <a:stretch>
            <a:fillRect/>
          </a:stretch>
        </p:blipFill>
        <p:spPr>
          <a:xfrm>
            <a:off x="640080" y="1897888"/>
            <a:ext cx="5852160" cy="3840480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858000" y="1897888"/>
            <a:ext cx="4693615" cy="384048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2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AI なら、写真の加工は数秒でできる。作った本人は、冗談のつもり。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2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でも、一度グループに送ると、見た人が保存して、ほかの人に送れる。送った本人にも、ぜんぶは消せない。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2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「面白い」かどうかは、された人が決める。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3 つの場面で、止まることができる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ここで止まれる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97888"/>
            <a:ext cx="3454298" cy="822960"/>
          </a:xfrm>
          <a:prstGeom prst="roundRect">
            <a:avLst>
              <a:gd name="adj" fmla="val 8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① 作る前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812288"/>
            <a:ext cx="3454298" cy="17373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2949448"/>
            <a:ext cx="3088538" cy="146303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本人がいいと言っても、グループには送らない。まよったら、おうちの人か先生に聞く。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8698" y="1897888"/>
            <a:ext cx="3454298" cy="822960"/>
          </a:xfrm>
          <a:prstGeom prst="roundRect">
            <a:avLst>
              <a:gd name="adj" fmla="val 8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② 送る前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68698" y="2812288"/>
            <a:ext cx="3454298" cy="17373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69866" y="2949448"/>
            <a:ext cx="3088538" cy="146303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送ったら、取りもどせない。まよったら、送らない。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97316" y="1897888"/>
            <a:ext cx="3454298" cy="822960"/>
          </a:xfrm>
          <a:prstGeom prst="roundRect">
            <a:avLst>
              <a:gd name="adj" fmla="val 8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③ 受け取ったとき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7316" y="2812288"/>
            <a:ext cx="3454298" cy="17373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98484" y="2949448"/>
            <a:ext cx="3088538" cy="146303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0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広めない。消さずに、すぐ おうちの人か先生に見せる。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732528"/>
            <a:ext cx="10911535" cy="162255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9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さそわれたときの言い方：「それ、本人に聞いてからにしよう」「送るのは、なし」「先生に聞いてみよう」</a:t>
            </a:r>
            <a:br/>
            <a:r>
              <a:rPr sz="19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こまったとき：おうちの人・先生。子供 SOS ダイヤル 0120-0-78310（24 時間）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7091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3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4 つの話から、家で 1 つだけ話してみよう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今夜、おうちの人と話してみよう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17</a:t>
            </a:r>
          </a:p>
        </p:txBody>
      </p:sp>
      <p:pic>
        <p:nvPicPr>
          <p:cNvPr id="5" name="c4-family" descr="夜の食卓で、家族 4 人が顔を寄せて、ないしょ話のように話している絵（AI で生成）"/>
          <p:cNvPicPr>
            <a:picLocks noChangeAspect="1"/>
          </p:cNvPicPr>
          <p:nvPr/>
        </p:nvPicPr>
        <p:blipFill>
          <a:blip r:embed="rId3"/>
          <a:srcRect l="461" r="461"/>
          <a:stretch>
            <a:fillRect/>
          </a:stretch>
        </p:blipFill>
        <p:spPr>
          <a:xfrm>
            <a:off x="640080" y="1897888"/>
            <a:ext cx="4297680" cy="2834640"/>
          </a:xfrm>
          <a:prstGeom prst="rect">
            <a:avLst/>
          </a:prstGeom>
          <a:ln w="12700">
            <a:solidFill>
              <a:srgbClr val="A6A6A6"/>
            </a:solidFill>
          </a:ln>
        </p:spPr>
      </p:pic>
      <p:sp>
        <p:nvSpPr>
          <p:cNvPr id="6" name="Oval 5"/>
          <p:cNvSpPr/>
          <p:nvPr/>
        </p:nvSpPr>
        <p:spPr>
          <a:xfrm>
            <a:off x="5248656" y="2007616"/>
            <a:ext cx="475488" cy="475488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97880" y="1897888"/>
            <a:ext cx="5608015" cy="70866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合言葉を、家族で決める（書かない）</a:t>
            </a:r>
          </a:p>
        </p:txBody>
      </p:sp>
      <p:sp>
        <p:nvSpPr>
          <p:cNvPr id="8" name="Oval 7"/>
          <p:cNvSpPr/>
          <p:nvPr/>
        </p:nvSpPr>
        <p:spPr>
          <a:xfrm>
            <a:off x="5248656" y="2716276"/>
            <a:ext cx="475488" cy="475488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97880" y="2606548"/>
            <a:ext cx="5608015" cy="70866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「AI を使うのは、ズル？」を、家の人にも聞く</a:t>
            </a:r>
          </a:p>
        </p:txBody>
      </p:sp>
      <p:sp>
        <p:nvSpPr>
          <p:cNvPr id="10" name="Oval 9"/>
          <p:cNvSpPr/>
          <p:nvPr/>
        </p:nvSpPr>
        <p:spPr>
          <a:xfrm>
            <a:off x="5248656" y="3424936"/>
            <a:ext cx="475488" cy="475488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97880" y="3315208"/>
            <a:ext cx="5608015" cy="70866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友だちの写真の話：送る前に止まる、を話してみる</a:t>
            </a:r>
          </a:p>
        </p:txBody>
      </p:sp>
      <p:sp>
        <p:nvSpPr>
          <p:cNvPr id="12" name="Oval 11"/>
          <p:cNvSpPr/>
          <p:nvPr/>
        </p:nvSpPr>
        <p:spPr>
          <a:xfrm>
            <a:off x="5248656" y="4133596"/>
            <a:ext cx="475488" cy="475488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97880" y="4023868"/>
            <a:ext cx="5608015" cy="70866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家の人に、AI で「分からないな」と思ったことがないか、聞いてみる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915408"/>
            <a:ext cx="10911535" cy="8229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AI のことは、先生も 家の人も、まだ勉強中。</a:t>
            </a:r>
          </a:p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分からないことは、いっしょに調べよう。</a:t>
            </a:r>
          </a:p>
        </p:txBody>
      </p:sp>
      <p:pic>
        <p:nvPicPr>
          <p:cNvPr id="15" name="CC BY" descr="cc-by-88x3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5875528"/>
            <a:ext cx="1005840" cy="351919"/>
          </a:xfrm>
          <a:prstGeom prst="rect">
            <a:avLst/>
          </a:prstGeom>
        </p:spPr>
      </p:pic>
      <p:sp>
        <p:nvSpPr>
          <p:cNvPr id="16" name="license"/>
          <p:cNvSpPr txBox="1"/>
          <p:nvPr/>
        </p:nvSpPr>
        <p:spPr>
          <a:xfrm>
            <a:off x="1828800" y="5857240"/>
            <a:ext cx="8534095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1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11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11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  <a:hlinkClick r:id="rId5"/>
              </a:rPr>
              <a:t>https://creativecommons.org/licenses/by/4.0/deed.ja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5FA8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を使うのは、ズル？ 自分で決める 1 時間</dc:title>
  <dc:subject>特集「みんな、生成 AI 時代の 1 年生」授業のセット（小学校高学年）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