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0.5 分（ふつう版 1 分）</a:t>
            </a:r>
          </a:p>
          <a:p>
            <a:pPr algn="l">
              <a:lnSpc>
                <a:spcPct val="115000"/>
              </a:lnSpc>
            </a:pPr>
            <a:r>
              <a:rPr sz="1200" b="0" lang="ja-JP" altLang="en-US">
                <a:solidFill>
                  <a:srgbClr val="111111"/>
                </a:solidFill>
                <a:latin typeface="BIZ UDGothic"/>
                <a:ea typeface="BIZ UDGothic"/>
                <a:cs typeface="BIZ UDGothic"/>
              </a:rPr>
              <a:t>【話すこと】今日は、生成 AI のことを「教える」時間ではありません。私も、皆さんと同じ 1 年生です。今夜、うちの子と話してみる一言を、1 つだけ持ち帰ってもらいます。</a:t>
            </a:r>
          </a:p>
          <a:p>
            <a:pPr algn="l">
              <a:lnSpc>
                <a:spcPct val="115000"/>
              </a:lnSpc>
            </a:pPr>
            <a:r>
              <a:rPr sz="1200" b="0" lang="ja-JP" altLang="en-US">
                <a:solidFill>
                  <a:srgbClr val="111111"/>
                </a:solidFill>
                <a:latin typeface="BIZ UDGothic"/>
                <a:ea typeface="BIZ UDGothic"/>
                <a:cs typeface="BIZ UDGothic"/>
              </a:rPr>
              <a:t>【準備】スライドは 16 枚。10 分で話すときは、右上に「★ 10 分版に入れる」と出ている 9 枚だけを使い、各メモの【話すこと】だけを読みます（【ひとこと補足】と【聞かれたら】は、聞かれたときに）。ふつうに全部話すと 20 分ほどです。</a:t>
            </a:r>
          </a:p>
          <a:p>
            <a:pPr algn="l">
              <a:lnSpc>
                <a:spcPct val="115000"/>
              </a:lnSpc>
            </a:pPr>
            <a:r>
              <a:rPr sz="1200" b="0" lang="ja-JP" altLang="en-US">
                <a:solidFill>
                  <a:srgbClr val="111111"/>
                </a:solidFill>
                <a:latin typeface="BIZ UDGothic"/>
                <a:ea typeface="BIZ UDGothic"/>
                <a:cs typeface="BIZ UDGothic"/>
              </a:rPr>
              <a:t>【この資料について】Data is CITY Media（テレポートが運営する、セキュリティとデジタルのリテラシーを扱う読み物と教材の媒体）の特集「みんな、生成 AI 時代の 1 年生」の、保護者向けの回です。商品の宣伝ではなく、無料で配れて直せる資料です（CC BY 4.0）。「1 年生」は、大人も子どもも、生成 AI についてはみんな新しく始めたばかり、という意味です。説明する人が AI に詳しい必要はありません。メモを読むだけで話せるように書いてあります。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【時間】ふつう版 1 分（10 分版：飛ばす。「話題は 4 つ」とだけ言う）</a:t>
            </a:r>
          </a:p>
          <a:p>
            <a:pPr algn="l">
              <a:lnSpc>
                <a:spcPct val="115000"/>
              </a:lnSpc>
            </a:pPr>
            <a:r>
              <a:rPr sz="1200" b="0" lang="ja-JP" altLang="en-US">
                <a:solidFill>
                  <a:srgbClr val="111111"/>
                </a:solidFill>
                <a:latin typeface="BIZ UDGothic"/>
                <a:ea typeface="BIZ UDGothic"/>
                <a:cs typeface="BIZ UDGothic"/>
              </a:rPr>
              <a:t>【話すこと】話題は 4 つです。宿題と AI、AI を使った詐欺、友だちの写真の加工、話し相手としての AI。どれも「こうしなさい」という答えはありません。私たちもまだ手探りだからです。そのかわり、話題ごとに「今夜、子どもに言ってみる一言」を用意しました。</a:t>
            </a:r>
          </a:p>
          <a:p>
            <a:pPr algn="l">
              <a:lnSpc>
                <a:spcPct val="115000"/>
              </a:lnSpc>
            </a:pPr>
            <a:r>
              <a:rPr sz="1200" b="0" lang="ja-JP" altLang="en-US">
                <a:solidFill>
                  <a:srgbClr val="111111"/>
                </a:solidFill>
                <a:latin typeface="BIZ UDGothic"/>
                <a:ea typeface="BIZ UDGothic"/>
                <a:cs typeface="BIZ UDGothic"/>
              </a:rPr>
              <a:t>【お子さんの年齢で】小学生なら、「宿題」と「合言葉」から。「写真の加工」と「話し相手」は、読んでおくだけで十分です。中学生以上は、AI のことは子どものほうが詳しいことが多いので、まず聞いてみるほうが話が進みます。</a:t>
            </a:r>
          </a:p>
          <a:p>
            <a:pPr algn="l">
              <a:lnSpc>
                <a:spcPct val="115000"/>
              </a:lnSpc>
            </a:pPr>
            <a:r>
              <a:rPr sz="1200" b="0" lang="ja-JP" altLang="en-US">
                <a:solidFill>
                  <a:srgbClr val="111111"/>
                </a:solidFill>
                <a:latin typeface="BIZ UDGothic"/>
                <a:ea typeface="BIZ UDGothic"/>
                <a:cs typeface="BIZ UDGothic"/>
              </a:rPr>
              <a:t>【進め方】家で 1 人で読むなら 16 枚で 20 分ほど。気になる話題だけでも大丈夫です。保護者会で話すなら、★の 9 枚で 10 分です。</a:t>
            </a:r>
          </a:p>
          <a:p>
            <a:pPr algn="l">
              <a:lnSpc>
                <a:spcPct val="115000"/>
              </a:lnSpc>
            </a:pPr>
            <a:r>
              <a:rPr sz="1200" b="0" lang="ja-JP" altLang="en-US">
                <a:solidFill>
                  <a:srgbClr val="111111"/>
                </a:solidFill>
                <a:latin typeface="BIZ UDGothic"/>
                <a:ea typeface="BIZ UDGothic"/>
                <a:cs typeface="BIZ UDGothic"/>
              </a:rPr>
              <a:t>【言葉】「生成 AI」は、文章や画像、声などを作って答えてくれる AI のことです。ChatGPT、Gemini、Claude などがその例です。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0.5 分（ふつう版 1 分）</a:t>
            </a:r>
          </a:p>
          <a:p>
            <a:pPr algn="l">
              <a:lnSpc>
                <a:spcPct val="115000"/>
              </a:lnSpc>
            </a:pPr>
            <a:r>
              <a:rPr sz="1200" b="0" lang="ja-JP" altLang="en-US">
                <a:solidFill>
                  <a:srgbClr val="111111"/>
                </a:solidFill>
                <a:latin typeface="BIZ UDGothic"/>
                <a:ea typeface="BIZ UDGothic"/>
                <a:cs typeface="BIZ UDGothic"/>
              </a:rPr>
              <a:t>【話すこと】まず、皆さんが夜に 1 人で考えていそうな問いを並べました。「宿題を AI に手伝わせていい？」「AI の詐欺から家族をどう守る？」「うちの子が、友だちの写真を加工したら？」「うちの子、AI と話しすぎ？」。そして、いちばん下。「そもそも、私が分かってない」。</a:t>
            </a:r>
          </a:p>
          <a:p>
            <a:pPr algn="l">
              <a:lnSpc>
                <a:spcPct val="115000"/>
              </a:lnSpc>
            </a:pPr>
            <a:r>
              <a:rPr sz="1200" b="0" lang="ja-JP" altLang="en-US">
                <a:solidFill>
                  <a:srgbClr val="111111"/>
                </a:solidFill>
                <a:latin typeface="BIZ UDGothic"/>
                <a:ea typeface="BIZ UDGothic"/>
                <a:cs typeface="BIZ UDGothic"/>
              </a:rPr>
              <a:t>【ここがポイント】いちばん下の問いは、私も同じです。分からないのは恥ずかしいことではなく、いまの大人みんなが同じ場所に立っています。次のスライドで、数字で見ます。</a:t>
            </a:r>
          </a:p>
          <a:p>
            <a:pPr algn="l">
              <a:lnSpc>
                <a:spcPct val="115000"/>
              </a:lnSpc>
            </a:pPr>
            <a:r>
              <a:rPr sz="1200" b="0" lang="ja-JP" altLang="en-US">
                <a:solidFill>
                  <a:srgbClr val="111111"/>
                </a:solidFill>
                <a:latin typeface="BIZ UDGothic"/>
                <a:ea typeface="BIZ UDGothic"/>
                <a:cs typeface="BIZ UDGothic"/>
              </a:rPr>
              <a:t>【ひとこと補足】問いの右の数字は、答えにあたるスライドの番号です。時間がないときは、気になった問いのスライドだけ見てください。</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 分（ふつう版 1.5 分）</a:t>
            </a:r>
          </a:p>
          <a:p>
            <a:pPr algn="l">
              <a:lnSpc>
                <a:spcPct val="115000"/>
              </a:lnSpc>
            </a:pPr>
            <a:r>
              <a:rPr sz="1200" b="0" lang="ja-JP" altLang="en-US">
                <a:solidFill>
                  <a:srgbClr val="111111"/>
                </a:solidFill>
                <a:latin typeface="BIZ UDGothic"/>
                <a:ea typeface="BIZ UDGothic"/>
                <a:cs typeface="BIZ UDGothic"/>
              </a:rPr>
              <a:t>【話すこと】左は、総務省の白書の数字です。生成 AI を「使ったことがある」人の割合。15〜19 歳は 91.7%。私たちの世代、30 代は 56%、40 代は 49%、50 代は 44% です。子どもたちのほうが、先に使い始めています。</a:t>
            </a:r>
          </a:p>
          <a:p>
            <a:pPr algn="l">
              <a:lnSpc>
                <a:spcPct val="115000"/>
              </a:lnSpc>
            </a:pPr>
            <a:r>
              <a:rPr sz="1200" b="0" lang="ja-JP" altLang="en-US">
                <a:solidFill>
                  <a:srgbClr val="111111"/>
                </a:solidFill>
                <a:latin typeface="BIZ UDGothic"/>
                <a:ea typeface="BIZ UDGothic"/>
                <a:cs typeface="BIZ UDGothic"/>
              </a:rPr>
              <a:t>右は、小学生の保護者 722 人へのアンケートです。小学生の約 4 割が、もう使っている。保護者の 37% は「子どもに教えられない」と答え、家庭でルールがあるのは 10%。AI の話題を一度も出したことがない家が 41% あります。</a:t>
            </a:r>
          </a:p>
          <a:p>
            <a:pPr algn="l">
              <a:lnSpc>
                <a:spcPct val="115000"/>
              </a:lnSpc>
            </a:pPr>
            <a:r>
              <a:rPr sz="1200" b="0" lang="ja-JP" altLang="en-US">
                <a:solidFill>
                  <a:srgbClr val="111111"/>
                </a:solidFill>
                <a:latin typeface="BIZ UDGothic"/>
                <a:ea typeface="BIZ UDGothic"/>
                <a:cs typeface="BIZ UDGothic"/>
              </a:rPr>
              <a:t>【ここがポイント】つまり、ほとんどの家が「いま決めている途中」です。うちだけが遅れているわけではありません。だからこの資料は、決まりを渡さずに、試すことを渡します。</a:t>
            </a:r>
          </a:p>
          <a:p>
            <a:pPr algn="l">
              <a:lnSpc>
                <a:spcPct val="115000"/>
              </a:lnSpc>
            </a:pPr>
            <a:r>
              <a:rPr sz="1200" b="0" lang="ja-JP" altLang="en-US">
                <a:solidFill>
                  <a:srgbClr val="111111"/>
                </a:solidFill>
                <a:latin typeface="BIZ UDGothic"/>
                <a:ea typeface="BIZ UDGothic"/>
                <a:cs typeface="BIZ UDGothic"/>
              </a:rPr>
              <a:t>【数字は全部読まなくていい】口で言うのは、「91.7%」と「ルールがあるのは 10%」の 2 つで十分です。あとは資料を見てもらいます。</a:t>
            </a:r>
          </a:p>
          <a:p>
            <a:pPr algn="l">
              <a:lnSpc>
                <a:spcPct val="115000"/>
              </a:lnSpc>
            </a:pPr>
            <a:r>
              <a:rPr sz="1200" b="0" lang="ja-JP" altLang="en-US">
                <a:solidFill>
                  <a:srgbClr val="111111"/>
                </a:solidFill>
                <a:latin typeface="BIZ UDGothic"/>
                <a:ea typeface="BIZ UDGothic"/>
                <a:cs typeface="BIZ UDGothic"/>
              </a:rPr>
              <a:t>【ひとこと補足】白書の数字は 15〜19 歳でまとめられているので、中学生だけの数字はありません。右の調査は小学 1〜6 年生の保護者に聞いたものです。民間会社のインターネット調査で、全国の平均ではありません。「傾向のひとつ」として見てください。</a:t>
            </a:r>
          </a:p>
          <a:p>
            <a:pPr algn="l">
              <a:lnSpc>
                <a:spcPct val="115000"/>
              </a:lnSpc>
            </a:pPr>
            <a:r>
              <a:rPr sz="1200" b="0" lang="ja-JP" altLang="en-US">
                <a:solidFill>
                  <a:srgbClr val="111111"/>
                </a:solidFill>
                <a:latin typeface="BIZ UDGothic"/>
                <a:ea typeface="BIZ UDGothic"/>
                <a:cs typeface="BIZ UDGothic"/>
              </a:rPr>
              <a:t>【聞かれたら】</a:t>
            </a:r>
          </a:p>
          <a:p>
            <a:pPr algn="l">
              <a:lnSpc>
                <a:spcPct val="115000"/>
              </a:lnSpc>
            </a:pPr>
            <a:r>
              <a:rPr sz="1200" b="0" lang="ja-JP" altLang="en-US">
                <a:solidFill>
                  <a:srgbClr val="111111"/>
                </a:solidFill>
                <a:latin typeface="BIZ UDGothic"/>
                <a:ea typeface="BIZ UDGothic"/>
                <a:cs typeface="BIZ UDGothic"/>
              </a:rPr>
              <a:t>Q「日本は遅れているの？」→ 同じ調査では、調査した 4 か国（日本・米国・ドイツ・中国）のなかで、日本の利用経験がいちばん低い数字でした。ただ、前の年の 26.7% から 58.8% に大きく増えています。前の年は 20 歳以上だけだったので、単純には比べられません。</a:t>
            </a:r>
          </a:p>
          <a:p>
            <a:pPr algn="l">
              <a:lnSpc>
                <a:spcPct val="115000"/>
              </a:lnSpc>
            </a:pPr>
            <a:r>
              <a:rPr sz="1200" b="0" lang="ja-JP" altLang="en-US">
                <a:solidFill>
                  <a:srgbClr val="111111"/>
                </a:solidFill>
                <a:latin typeface="BIZ UDGothic"/>
                <a:ea typeface="BIZ UDGothic"/>
                <a:cs typeface="BIZ UDGothic"/>
              </a:rPr>
              <a:t>Q「37.4% と 37.9% は同じ？」→ 別の数字です。37.4% は「教えられない」と答えた保護者、37.9% は小学 1〜3 年生の利用率です。</a:t>
            </a:r>
          </a:p>
          <a:p>
            <a:pPr algn="l">
              <a:lnSpc>
                <a:spcPct val="115000"/>
              </a:lnSpc>
            </a:pPr>
            <a:r>
              <a:rPr sz="1200" b="0" lang="ja-JP" altLang="en-US">
                <a:solidFill>
                  <a:srgbClr val="111111"/>
                </a:solidFill>
                <a:latin typeface="BIZ UDGothic"/>
                <a:ea typeface="BIZ UDGothic"/>
                <a:cs typeface="BIZ UDGothic"/>
              </a:rPr>
              <a:t>【出典】総務省『令和 8 年版 情報通信白書』図表Ⅰ-1-1-7。SHIFT AI「夏休みの子どものAI利用に関する保護者アンケート調査」（2026 年 7 月）。</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1.25 分（ふつう版 1.5 分）</a:t>
            </a:r>
          </a:p>
          <a:p>
            <a:pPr algn="l">
              <a:lnSpc>
                <a:spcPct val="115000"/>
              </a:lnSpc>
            </a:pPr>
            <a:r>
              <a:rPr sz="1200" b="0" lang="ja-JP" altLang="en-US">
                <a:solidFill>
                  <a:srgbClr val="111111"/>
                </a:solidFill>
                <a:latin typeface="BIZ UDGothic"/>
                <a:ea typeface="BIZ UDGothic"/>
                <a:cs typeface="BIZ UDGothic"/>
              </a:rPr>
              <a:t>【話すこと】「AI に宿題をやらせたらズル？」と聞かれたら、私は「宿題によって違う」と答えるのが近いと思います。決め手は「その宿題で、何を身につけたいか」です。</a:t>
            </a:r>
          </a:p>
          <a:p>
            <a:pPr algn="l">
              <a:lnSpc>
                <a:spcPct val="115000"/>
              </a:lnSpc>
            </a:pPr>
            <a:r>
              <a:rPr sz="1200" b="0" lang="ja-JP" altLang="en-US">
                <a:solidFill>
                  <a:srgbClr val="111111"/>
                </a:solidFill>
                <a:latin typeface="BIZ UDGothic"/>
                <a:ea typeface="BIZ UDGothic"/>
                <a:cs typeface="BIZ UDGothic"/>
              </a:rPr>
              <a:t>ドリルや問題集は、手を動かして覚えるための宿題。答えだけ AI にもらうと、身につきません。でも、間違えた問題の解き方を説明してもらうのは、よい使い方です。</a:t>
            </a:r>
          </a:p>
          <a:p>
            <a:pPr algn="l">
              <a:lnSpc>
                <a:spcPct val="115000"/>
              </a:lnSpc>
            </a:pPr>
            <a:r>
              <a:rPr sz="1200" b="0" lang="ja-JP" altLang="en-US">
                <a:solidFill>
                  <a:srgbClr val="111111"/>
                </a:solidFill>
                <a:latin typeface="BIZ UDGothic"/>
                <a:ea typeface="BIZ UDGothic"/>
                <a:cs typeface="BIZ UDGothic"/>
              </a:rPr>
              <a:t>作文や読書感想文、レポートは、自分の考えを自分の言葉にする宿題。AI が書くと、自分の言葉を使わずに終わってしまいます。書いたあとに「分かりにくい所はある？」と読んでもらうのは、使えそうです。</a:t>
            </a:r>
          </a:p>
          <a:p>
            <a:pPr algn="l">
              <a:lnSpc>
                <a:spcPct val="115000"/>
              </a:lnSpc>
            </a:pPr>
            <a:r>
              <a:rPr sz="1200" b="0" lang="ja-JP" altLang="en-US">
                <a:solidFill>
                  <a:srgbClr val="111111"/>
                </a:solidFill>
                <a:latin typeface="BIZ UDGothic"/>
                <a:ea typeface="BIZ UDGothic"/>
                <a:cs typeface="BIZ UDGothic"/>
              </a:rPr>
              <a:t>調べ学習は、調べて確かめる宿題。AI は入り口には使えますが、間違いも自信ありげに書くので、本や公式のサイトで確かめるところまでが宿題です。</a:t>
            </a:r>
          </a:p>
          <a:p>
            <a:pPr algn="l">
              <a:lnSpc>
                <a:spcPct val="115000"/>
              </a:lnSpc>
            </a:pPr>
            <a:r>
              <a:rPr sz="1200" b="0" lang="ja-JP" altLang="en-US">
                <a:solidFill>
                  <a:srgbClr val="111111"/>
                </a:solidFill>
                <a:latin typeface="BIZ UDGothic"/>
                <a:ea typeface="BIZ UDGothic"/>
                <a:cs typeface="BIZ UDGothic"/>
              </a:rPr>
              <a:t>【ここがポイント】これは「こうしなさい」ではなく、一例です。学校の決まりが先で、迷ったら先生に聞くのがいちばん早いです。小学生は、家の人がいる所で一緒に使う前提です（7 枚目）。</a:t>
            </a:r>
          </a:p>
          <a:p>
            <a:pPr algn="l">
              <a:lnSpc>
                <a:spcPct val="115000"/>
              </a:lnSpc>
            </a:pPr>
            <a:r>
              <a:rPr sz="1200" b="0" lang="ja-JP" altLang="en-US">
                <a:solidFill>
                  <a:srgbClr val="111111"/>
                </a:solidFill>
                <a:latin typeface="BIZ UDGothic"/>
                <a:ea typeface="BIZ UDGothic"/>
                <a:cs typeface="BIZ UDGothic"/>
              </a:rPr>
              <a:t>【ひとこと補足】子どもに「これは何のための宿題？」と聞いてみる、という手もあります。大人の私たちも、すぐには答えられないことがあります。</a:t>
            </a:r>
          </a:p>
          <a:p>
            <a:pPr algn="l">
              <a:lnSpc>
                <a:spcPct val="115000"/>
              </a:lnSpc>
            </a:pPr>
            <a:r>
              <a:rPr sz="1200" b="0" lang="ja-JP" altLang="en-US">
                <a:solidFill>
                  <a:srgbClr val="111111"/>
                </a:solidFill>
                <a:latin typeface="BIZ UDGothic"/>
                <a:ea typeface="BIZ UDGothic"/>
                <a:cs typeface="BIZ UDGothic"/>
              </a:rPr>
              <a:t>【聞かれたら】</a:t>
            </a:r>
          </a:p>
          <a:p>
            <a:pPr algn="l">
              <a:lnSpc>
                <a:spcPct val="115000"/>
              </a:lnSpc>
            </a:pPr>
            <a:r>
              <a:rPr sz="1200" b="0" lang="ja-JP" altLang="en-US">
                <a:solidFill>
                  <a:srgbClr val="111111"/>
                </a:solidFill>
                <a:latin typeface="BIZ UDGothic"/>
                <a:ea typeface="BIZ UDGothic"/>
                <a:cs typeface="BIZ UDGothic"/>
              </a:rPr>
              <a:t>Q「結局、使わせていいの？」→ 学校の決まりが先です。学校が決めていないときは、先生に聞くのがいちばん早いです。次のスライドで、文部科学省の文書にある線を見ます。</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【時間】ふつう版 1 分（10 分版：飛ばす）</a:t>
            </a:r>
          </a:p>
          <a:p>
            <a:pPr algn="l">
              <a:lnSpc>
                <a:spcPct val="115000"/>
              </a:lnSpc>
            </a:pPr>
            <a:r>
              <a:rPr sz="1200" b="0" lang="ja-JP" altLang="en-US">
                <a:solidFill>
                  <a:srgbClr val="111111"/>
                </a:solidFill>
                <a:latin typeface="BIZ UDGothic"/>
                <a:ea typeface="BIZ UDGothic"/>
                <a:cs typeface="BIZ UDGothic"/>
              </a:rPr>
              <a:t>【話すこと】文部科学省は、2024 年 12 月に、学校での生成 AI の使い方のガイドラインを出しています。そこに、感想文やレポートのような課題について、3 つのことが書かれています。</a:t>
            </a:r>
          </a:p>
          <a:p>
            <a:pPr algn="l">
              <a:lnSpc>
                <a:spcPct val="115000"/>
              </a:lnSpc>
            </a:pPr>
            <a:r>
              <a:rPr sz="1200" b="0" lang="ja-JP" altLang="en-US">
                <a:solidFill>
                  <a:srgbClr val="111111"/>
                </a:solidFill>
                <a:latin typeface="BIZ UDGothic"/>
                <a:ea typeface="BIZ UDGothic"/>
                <a:cs typeface="BIZ UDGothic"/>
              </a:rPr>
              <a:t>1 つめ。生成 AI の答えをほぼそのまま自分の成果物として出すと、課題によっては不適切・不正になりうるし、何より学びがなくて自分のためにならない。そして、これは保護者にも知らせる、とされています。つまり、今日の私たちへの話でもあります。</a:t>
            </a:r>
          </a:p>
          <a:p>
            <a:pPr algn="l">
              <a:lnSpc>
                <a:spcPct val="115000"/>
              </a:lnSpc>
            </a:pPr>
            <a:r>
              <a:rPr sz="1200" b="0" lang="ja-JP" altLang="en-US">
                <a:solidFill>
                  <a:srgbClr val="111111"/>
                </a:solidFill>
                <a:latin typeface="BIZ UDGothic"/>
                <a:ea typeface="BIZ UDGothic"/>
                <a:cs typeface="BIZ UDGothic"/>
              </a:rPr>
              <a:t>2 つめ。詩や俳句のように感性を使う場面や、最初の感想を聞く場面で、安易に使わせない。</a:t>
            </a:r>
          </a:p>
          <a:p>
            <a:pPr algn="l">
              <a:lnSpc>
                <a:spcPct val="115000"/>
              </a:lnSpc>
            </a:pPr>
            <a:r>
              <a:rPr sz="1200" b="0" lang="ja-JP" altLang="en-US">
                <a:solidFill>
                  <a:srgbClr val="111111"/>
                </a:solidFill>
                <a:latin typeface="BIZ UDGothic"/>
                <a:ea typeface="BIZ UDGothic"/>
                <a:cs typeface="BIZ UDGothic"/>
              </a:rPr>
              <a:t>3 つめ。使うなら、事実を確かめる、やりとりの記録や出典を残す。</a:t>
            </a:r>
          </a:p>
          <a:p>
            <a:pPr algn="l">
              <a:lnSpc>
                <a:spcPct val="115000"/>
              </a:lnSpc>
            </a:pPr>
            <a:r>
              <a:rPr sz="1200" b="0" lang="ja-JP" altLang="en-US">
                <a:solidFill>
                  <a:srgbClr val="111111"/>
                </a:solidFill>
                <a:latin typeface="BIZ UDGothic"/>
                <a:ea typeface="BIZ UDGothic"/>
                <a:cs typeface="BIZ UDGothic"/>
              </a:rPr>
              <a:t>【ひとこと補足】文書には、先生が課題を見るとき「自分の経験が書かれているか」という視点を決めておく、という例も出ています。AI の文章は、そこが出にくい。ここは編集部の読みです。</a:t>
            </a:r>
          </a:p>
          <a:p>
            <a:pPr algn="l">
              <a:lnSpc>
                <a:spcPct val="115000"/>
              </a:lnSpc>
            </a:pPr>
            <a:r>
              <a:rPr sz="1200" b="0" lang="ja-JP" altLang="en-US">
                <a:solidFill>
                  <a:srgbClr val="111111"/>
                </a:solidFill>
                <a:latin typeface="BIZ UDGothic"/>
                <a:ea typeface="BIZ UDGothic"/>
                <a:cs typeface="BIZ UDGothic"/>
              </a:rPr>
              <a:t>【今夜試すこと】「AI、何に使ってる？ 便利な使い方があったら教えて」と聞いてみる。見張るのではなく、本当に知りたいときだけ聞きます。見せたくなければ、見せなくて構いません。小学生で、まだ使っていないなら、「どんなものか知ってる？」と聞くだけで十分です。</a:t>
            </a:r>
          </a:p>
          <a:p>
            <a:pPr algn="l">
              <a:lnSpc>
                <a:spcPct val="115000"/>
              </a:lnSpc>
            </a:pPr>
            <a:r>
              <a:rPr sz="1200" b="0" lang="ja-JP" altLang="en-US">
                <a:solidFill>
                  <a:srgbClr val="111111"/>
                </a:solidFill>
                <a:latin typeface="BIZ UDGothic"/>
                <a:ea typeface="BIZ UDGothic"/>
                <a:cs typeface="BIZ UDGothic"/>
              </a:rPr>
              <a:t>【出典】文部科学省『初等中等教育段階における生成AIの利活用に関するガイドライン（Ver. 2.0）』令和 6 年 12 月 26 日。「課題に関する留意事項」、p.19〜20。文は要約です。</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【時間】ふつう版 1 分（10 分版：飛ばす）</a:t>
            </a:r>
          </a:p>
          <a:p>
            <a:pPr algn="l">
              <a:lnSpc>
                <a:spcPct val="115000"/>
              </a:lnSpc>
            </a:pPr>
            <a:r>
              <a:rPr sz="1200" b="0" lang="ja-JP" altLang="en-US">
                <a:solidFill>
                  <a:srgbClr val="111111"/>
                </a:solidFill>
                <a:latin typeface="BIZ UDGothic"/>
                <a:ea typeface="BIZ UDGothic"/>
                <a:cs typeface="BIZ UDGothic"/>
              </a:rPr>
              <a:t>【話すこと】生成 AI のサービスには、年齢の決まりがあります。ChatGPT は 13 歳以上で、18 歳未満は保護者の許可が必要。Gemini は 13 歳以上で、13 歳未満は、保護者が Family Link（Google の、保護者が子どものアカウントを見守る仕組み）で許可する方法があります（順次提供）。Claude は 18 歳以上です。</a:t>
            </a:r>
          </a:p>
          <a:p>
            <a:pPr algn="l">
              <a:lnSpc>
                <a:spcPct val="115000"/>
              </a:lnSpc>
            </a:pPr>
            <a:r>
              <a:rPr sz="1200" b="0" lang="ja-JP" altLang="en-US">
                <a:solidFill>
                  <a:srgbClr val="111111"/>
                </a:solidFill>
                <a:latin typeface="BIZ UDGothic"/>
                <a:ea typeface="BIZ UDGothic"/>
                <a:cs typeface="BIZ UDGothic"/>
              </a:rPr>
              <a:t>文部科学省のガイドラインも、利用規約の年齢制限や保護者の同意を確かめて守るように求めています。</a:t>
            </a:r>
          </a:p>
          <a:p>
            <a:pPr algn="l">
              <a:lnSpc>
                <a:spcPct val="115000"/>
              </a:lnSpc>
            </a:pPr>
            <a:r>
              <a:rPr sz="1200" b="0" lang="ja-JP" altLang="en-US">
                <a:solidFill>
                  <a:srgbClr val="111111"/>
                </a:solidFill>
                <a:latin typeface="BIZ UDGothic"/>
                <a:ea typeface="BIZ UDGothic"/>
                <a:cs typeface="BIZ UDGothic"/>
              </a:rPr>
              <a:t>【ここがポイント】「禁止」の話ではありません。13 歳未満の子は、多くのサービスで自分のアカウントでは使えない決まりなので、使うなら大人のアカウントで、大人が画面を見ながら、一緒に使います。13 歳以上の子は、もう使っているかもしれません。そのときは、「困ったら先に言ってね」だけ決めておく、でも十分です。</a:t>
            </a:r>
          </a:p>
          <a:p>
            <a:pPr algn="l">
              <a:lnSpc>
                <a:spcPct val="115000"/>
              </a:lnSpc>
            </a:pPr>
            <a:r>
              <a:rPr sz="1200" b="0" lang="ja-JP" altLang="en-US">
                <a:solidFill>
                  <a:srgbClr val="111111"/>
                </a:solidFill>
                <a:latin typeface="BIZ UDGothic"/>
                <a:ea typeface="BIZ UDGothic"/>
                <a:cs typeface="BIZ UDGothic"/>
              </a:rPr>
              <a:t>【ひとこと補足】決まりは変わりやすいので、実際に使うときはサービスの画面で確かめてください。この表は 2026 年 10 月 30 日に確かめたものです。</a:t>
            </a:r>
          </a:p>
          <a:p>
            <a:pPr algn="l">
              <a:lnSpc>
                <a:spcPct val="115000"/>
              </a:lnSpc>
            </a:pPr>
            <a:r>
              <a:rPr sz="1200" b="0" lang="ja-JP" altLang="en-US">
                <a:solidFill>
                  <a:srgbClr val="111111"/>
                </a:solidFill>
                <a:latin typeface="BIZ UDGothic"/>
                <a:ea typeface="BIZ UDGothic"/>
                <a:cs typeface="BIZ UDGothic"/>
              </a:rPr>
              <a:t>【今夜試すこと】「どんな AI を使ってる？」と聞いてみる。使っていなくても、それが分かります（41% の家は、AI の話を一度も出していません）。</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 分（ふつう版 1 分）</a:t>
            </a:r>
          </a:p>
          <a:p>
            <a:pPr algn="l">
              <a:lnSpc>
                <a:spcPct val="115000"/>
              </a:lnSpc>
            </a:pPr>
            <a:r>
              <a:rPr sz="1200" b="0" lang="ja-JP" altLang="en-US">
                <a:solidFill>
                  <a:srgbClr val="111111"/>
                </a:solidFill>
                <a:latin typeface="BIZ UDGothic"/>
                <a:ea typeface="BIZ UDGothic"/>
                <a:cs typeface="BIZ UDGothic"/>
              </a:rPr>
              <a:t>【話すこと】怖がらせたいのではなく、「本物そっくりに作れる」という前提を持っておきたい、という話です。</a:t>
            </a:r>
          </a:p>
          <a:p>
            <a:pPr algn="l">
              <a:lnSpc>
                <a:spcPct val="115000"/>
              </a:lnSpc>
            </a:pPr>
            <a:r>
              <a:rPr sz="1200" b="0" lang="ja-JP" altLang="en-US">
                <a:solidFill>
                  <a:srgbClr val="111111"/>
                </a:solidFill>
                <a:latin typeface="BIZ UDGothic"/>
                <a:ea typeface="BIZ UDGothic"/>
                <a:cs typeface="BIZ UDGothic"/>
              </a:rPr>
              <a:t>2024 年、香港の会社の経理担当者が、ビデオ会議で「上司と同僚」と話をして、送金しました。会議に出ていた他の参加者は、全員が AI で作られた偽物でした。被害は約 2 億香港ドル、約 2,500 万米ドルです。あとで本社に確認して発覚しました。</a:t>
            </a:r>
          </a:p>
          <a:p>
            <a:pPr algn="l">
              <a:lnSpc>
                <a:spcPct val="115000"/>
              </a:lnSpc>
            </a:pPr>
            <a:r>
              <a:rPr sz="1200" b="0" lang="ja-JP" altLang="en-US">
                <a:solidFill>
                  <a:srgbClr val="111111"/>
                </a:solidFill>
                <a:latin typeface="BIZ UDGothic"/>
                <a:ea typeface="BIZ UDGothic"/>
                <a:cs typeface="BIZ UDGothic"/>
              </a:rPr>
              <a:t>アメリカの FBI も、2024 年 12 月の注意喚起で、AI で作った短い音声で家族の声をまねて、緊急を装ってお金を求める手口を挙げています。</a:t>
            </a:r>
          </a:p>
          <a:p>
            <a:pPr algn="l">
              <a:lnSpc>
                <a:spcPct val="115000"/>
              </a:lnSpc>
            </a:pPr>
            <a:r>
              <a:rPr sz="1200" b="0" lang="ja-JP" altLang="en-US">
                <a:solidFill>
                  <a:srgbClr val="111111"/>
                </a:solidFill>
                <a:latin typeface="BIZ UDGothic"/>
                <a:ea typeface="BIZ UDGothic"/>
                <a:cs typeface="BIZ UDGothic"/>
              </a:rPr>
              <a:t>【ひとこと補足】子どもに直接関係ない会社の例ですが、「顔の見えるビデオ会議まで偽物になりうる」ことを示す例として置きました。FBI は、自分の声や画像をネットに出す量を減らすことも挙げています。ただ、現実には全部は避けられません。次のスライドは「見分ける」より「確かめる」の話です。</a:t>
            </a:r>
          </a:p>
          <a:p>
            <a:pPr algn="l">
              <a:lnSpc>
                <a:spcPct val="115000"/>
              </a:lnSpc>
            </a:pPr>
            <a:r>
              <a:rPr sz="1200" b="0" lang="ja-JP" altLang="en-US">
                <a:solidFill>
                  <a:srgbClr val="111111"/>
                </a:solidFill>
                <a:latin typeface="BIZ UDGothic"/>
                <a:ea typeface="BIZ UDGothic"/>
                <a:cs typeface="BIZ UDGothic"/>
              </a:rPr>
              <a:t>【聞かれたら】</a:t>
            </a:r>
          </a:p>
          <a:p>
            <a:pPr algn="l">
              <a:lnSpc>
                <a:spcPct val="115000"/>
              </a:lnSpc>
            </a:pPr>
            <a:r>
              <a:rPr sz="1200" b="0" lang="ja-JP" altLang="en-US">
                <a:solidFill>
                  <a:srgbClr val="111111"/>
                </a:solidFill>
                <a:latin typeface="BIZ UDGothic"/>
                <a:ea typeface="BIZ UDGothic"/>
                <a:cs typeface="BIZ UDGothic"/>
              </a:rPr>
              <a:t>Q「日本でも？」→ ここでは海外の事例を出しています。日本の事例は、この資料では扱っていません。警察庁や消費者庁の注意喚起を見てください。家族をかたる電話の詐欺は日本でも続いているので、考え方は同じです。</a:t>
            </a:r>
          </a:p>
          <a:p>
            <a:pPr algn="l">
              <a:lnSpc>
                <a:spcPct val="115000"/>
              </a:lnSpc>
            </a:pPr>
            <a:r>
              <a:rPr sz="1200" b="0" lang="ja-JP" altLang="en-US">
                <a:solidFill>
                  <a:srgbClr val="111111"/>
                </a:solidFill>
                <a:latin typeface="BIZ UDGothic"/>
                <a:ea typeface="BIZ UDGothic"/>
                <a:cs typeface="BIZ UDGothic"/>
              </a:rPr>
              <a:t>【出典】CNN（2024-05-16）「Arup revealed as $25 million deepfake scam victim」（香港警察の発表を引用）。FBI IC3 PSA I-120324-PSA（2024-12-03）。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1.5 分（ふつう版 1.5 分）</a:t>
            </a:r>
          </a:p>
          <a:p>
            <a:pPr algn="l">
              <a:lnSpc>
                <a:spcPct val="115000"/>
              </a:lnSpc>
            </a:pPr>
            <a:r>
              <a:rPr sz="1200" b="0" lang="ja-JP" altLang="en-US">
                <a:solidFill>
                  <a:srgbClr val="111111"/>
                </a:solidFill>
                <a:latin typeface="BIZ UDGothic"/>
                <a:ea typeface="BIZ UDGothic"/>
                <a:cs typeface="BIZ UDGothic"/>
              </a:rPr>
              <a:t>【話すこと】「怪しいと思ったら見分ければいい」と思いがちですが、顔写真の実験では、AI が作った顔を人が見分けられた割合は約 48%、コイン投げと同じ（半々）でした。見分けるコツを教えても約 59%です。声や動画の詐欺で同じ数字とは限りませんが、「見分ける」に頼らない手順を決めておくほうが確実です。</a:t>
            </a:r>
          </a:p>
          <a:p>
            <a:pPr algn="l">
              <a:lnSpc>
                <a:spcPct val="115000"/>
              </a:lnSpc>
            </a:pPr>
            <a:r>
              <a:rPr sz="1200" b="0" lang="ja-JP" altLang="en-US">
                <a:solidFill>
                  <a:srgbClr val="111111"/>
                </a:solidFill>
                <a:latin typeface="BIZ UDGothic"/>
                <a:ea typeface="BIZ UDGothic"/>
                <a:cs typeface="BIZ UDGothic"/>
              </a:rPr>
              <a:t>手順は 3 つです。1 つめ、いったん切る。2 つめ、自分で知っている番号や、いつもの連絡先にかけ直す（電話に出てきた番号や、届いたメッセージの返信先ではなく）。3 つめ、家族の合言葉を聞く。</a:t>
            </a:r>
          </a:p>
          <a:p>
            <a:pPr algn="l">
              <a:lnSpc>
                <a:spcPct val="115000"/>
              </a:lnSpc>
            </a:pPr>
            <a:r>
              <a:rPr sz="1200" b="0" lang="ja-JP" altLang="en-US">
                <a:solidFill>
                  <a:srgbClr val="111111"/>
                </a:solidFill>
                <a:latin typeface="BIZ UDGothic"/>
                <a:ea typeface="BIZ UDGothic"/>
                <a:cs typeface="BIZ UDGothic"/>
              </a:rPr>
              <a:t>合言葉は、家族しか知らないもの。ネットに書いたことがないもの。電話だけでなく、LINE のメッセージやビデオ通話でも、お金の話や急ぎの頼みのときは必ず聞く、と決めておきます。FBI も、家族で合言葉を決めることを勧めています。</a:t>
            </a:r>
          </a:p>
          <a:p>
            <a:pPr algn="l">
              <a:lnSpc>
                <a:spcPct val="115000"/>
              </a:lnSpc>
            </a:pPr>
            <a:r>
              <a:rPr sz="1200" b="0" lang="ja-JP" altLang="en-US">
                <a:solidFill>
                  <a:srgbClr val="111111"/>
                </a:solidFill>
                <a:latin typeface="BIZ UDGothic"/>
                <a:ea typeface="BIZ UDGothic"/>
                <a:cs typeface="BIZ UDGothic"/>
              </a:rPr>
              <a:t>【ここがポイント】合言葉は、子どもに決めてもらうのがおすすめです。そして、親のほうが先に聞かれる側になります。「うちだけの合言葉、作ってみない？」と、ゲームのように持ちかけます。子どもに電話が来ることは少ないので、おじいちゃん・おばあちゃんにも伝える合言葉にすると、実際に役立ちます。</a:t>
            </a:r>
          </a:p>
          <a:p>
            <a:pPr algn="l">
              <a:lnSpc>
                <a:spcPct val="115000"/>
              </a:lnSpc>
            </a:pPr>
            <a:r>
              <a:rPr sz="1200" b="0" lang="ja-JP" altLang="en-US">
                <a:solidFill>
                  <a:srgbClr val="111111"/>
                </a:solidFill>
                <a:latin typeface="BIZ UDGothic"/>
                <a:ea typeface="BIZ UDGothic"/>
                <a:cs typeface="BIZ UDGothic"/>
              </a:rPr>
              <a:t>【今夜試すこと】合言葉を決める。紙に書く必要はありません。口で決めるだけでも十分です。</a:t>
            </a:r>
          </a:p>
          <a:p>
            <a:pPr algn="l">
              <a:lnSpc>
                <a:spcPct val="115000"/>
              </a:lnSpc>
            </a:pPr>
            <a:r>
              <a:rPr sz="1200" b="0" lang="ja-JP" altLang="en-US">
                <a:solidFill>
                  <a:srgbClr val="111111"/>
                </a:solidFill>
                <a:latin typeface="BIZ UDGothic"/>
                <a:ea typeface="BIZ UDGothic"/>
                <a:cs typeface="BIZ UDGothic"/>
              </a:rPr>
              <a:t>【聞かれたら】Q「合言葉を忘れたら？」→ 忘れたら、かけ直す、が 2 つめの手順です。合言葉は、あくまで 3 つめの確認です。</a:t>
            </a:r>
          </a:p>
          <a:p>
            <a:pPr algn="l">
              <a:lnSpc>
                <a:spcPct val="115000"/>
              </a:lnSpc>
            </a:pPr>
            <a:r>
              <a:rPr sz="1200" b="0" lang="ja-JP" altLang="en-US">
                <a:solidFill>
                  <a:srgbClr val="111111"/>
                </a:solidFill>
                <a:latin typeface="BIZ UDGothic"/>
                <a:ea typeface="BIZ UDGothic"/>
                <a:cs typeface="BIZ UDGothic"/>
              </a:rPr>
              <a:t>【出典】Nightingale &amp; Farid, PNAS 119(8), 2022（AI の顔の見分け）。FBI IC3 PSA I-120324-PSA。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1.5 分（ふつう版 2 分）</a:t>
            </a:r>
          </a:p>
          <a:p>
            <a:pPr algn="l">
              <a:lnSpc>
                <a:spcPct val="115000"/>
              </a:lnSpc>
            </a:pPr>
            <a:r>
              <a:rPr sz="1200" b="0" lang="ja-JP" altLang="en-US">
                <a:solidFill>
                  <a:srgbClr val="111111"/>
                </a:solidFill>
                <a:latin typeface="BIZ UDGothic"/>
                <a:ea typeface="BIZ UDGothic"/>
                <a:cs typeface="BIZ UDGothic"/>
              </a:rPr>
              <a:t>【先に言うこと】性的な画像の話が出ます。小学生の保護者会では、「数年後の話です」と先に言ってください。</a:t>
            </a:r>
          </a:p>
          <a:p>
            <a:pPr algn="l">
              <a:lnSpc>
                <a:spcPct val="115000"/>
              </a:lnSpc>
            </a:pPr>
            <a:r>
              <a:rPr sz="1200" b="0" lang="ja-JP" altLang="en-US">
                <a:solidFill>
                  <a:srgbClr val="111111"/>
                </a:solidFill>
                <a:latin typeface="BIZ UDGothic"/>
                <a:ea typeface="BIZ UDGothic"/>
                <a:cs typeface="BIZ UDGothic"/>
              </a:rPr>
              <a:t>【話すこと】友だちの写真を AI で変える。たとえば、実在の同級生の写真を性的な画像に加工する。こうした事案を、警察庁が数えています。2026 年の上半期（1〜6 月）に、全国の警察が把握したのは 123 件。前の年の同じ時期の 60 件から倍増で、昨年 1 年間の 114 件をもう超えました。</a:t>
            </a:r>
          </a:p>
          <a:p>
            <a:pPr algn="l">
              <a:lnSpc>
                <a:spcPct val="115000"/>
              </a:lnSpc>
            </a:pPr>
            <a:r>
              <a:rPr sz="1200" b="0" lang="ja-JP" altLang="en-US">
                <a:solidFill>
                  <a:srgbClr val="111111"/>
                </a:solidFill>
                <a:latin typeface="BIZ UDGothic"/>
                <a:ea typeface="BIZ UDGothic"/>
                <a:cs typeface="BIZ UDGothic"/>
              </a:rPr>
              <a:t>被害者の 9 割以上は中学生と高校生です。小学生も 3 件あります。そして、加えた側として多いのは、被害者の同級生や同じ学校の生徒で、83 件、約 7 割です。</a:t>
            </a:r>
          </a:p>
          <a:p>
            <a:pPr algn="l">
              <a:lnSpc>
                <a:spcPct val="115000"/>
              </a:lnSpc>
            </a:pPr>
            <a:r>
              <a:rPr sz="1200" b="0" lang="ja-JP" altLang="en-US">
                <a:solidFill>
                  <a:srgbClr val="111111"/>
                </a:solidFill>
                <a:latin typeface="BIZ UDGothic"/>
                <a:ea typeface="BIZ UDGothic"/>
                <a:cs typeface="BIZ UDGothic"/>
              </a:rPr>
              <a:t>元になる写真は、学校行事の写真や卒業アルバムの写真が使われた例があります（読売新聞、2025 年）。警察の幹部は「把握している事案は氷山の一角」と話しています。</a:t>
            </a:r>
          </a:p>
          <a:p>
            <a:pPr algn="l">
              <a:lnSpc>
                <a:spcPct val="115000"/>
              </a:lnSpc>
            </a:pPr>
            <a:r>
              <a:rPr sz="1200" b="0" lang="ja-JP" altLang="en-US">
                <a:solidFill>
                  <a:srgbClr val="111111"/>
                </a:solidFill>
                <a:latin typeface="BIZ UDGothic"/>
                <a:ea typeface="BIZ UDGothic"/>
                <a:cs typeface="BIZ UDGothic"/>
              </a:rPr>
              <a:t>【ここがポイント】うちの子が「被害に遭う」だけでなく、「加える側」にもなりうる、という話です。AI は、ボタン 1 つで作れてしまいます。作った側は、被害の重さに気づきにくい。ここは編集部の見立てです。件数は、警察が把握した分です。起きた数そのものではなく、相談しやすくなったことも影響しているかもしれません。</a:t>
            </a:r>
          </a:p>
          <a:p>
            <a:pPr algn="l">
              <a:lnSpc>
                <a:spcPct val="115000"/>
              </a:lnSpc>
            </a:pPr>
            <a:r>
              <a:rPr sz="1200" b="0" lang="ja-JP" altLang="en-US">
                <a:solidFill>
                  <a:srgbClr val="111111"/>
                </a:solidFill>
                <a:latin typeface="BIZ UDGothic"/>
                <a:ea typeface="BIZ UDGothic"/>
                <a:cs typeface="BIZ UDGothic"/>
              </a:rPr>
              <a:t>【話し方の注意】会場に、被害に遭った方や、お子さんが関わった方がいるかもしれません。具体的な事案の詳細は話さず、数字と対策だけにします。相談先は、14 枚目に載っています。</a:t>
            </a:r>
          </a:p>
          <a:p>
            <a:pPr algn="l">
              <a:lnSpc>
                <a:spcPct val="115000"/>
              </a:lnSpc>
            </a:pPr>
            <a:r>
              <a:rPr sz="1200" b="0" lang="ja-JP" altLang="en-US">
                <a:solidFill>
                  <a:srgbClr val="111111"/>
                </a:solidFill>
                <a:latin typeface="BIZ UDGothic"/>
                <a:ea typeface="BIZ UDGothic"/>
                <a:cs typeface="BIZ UDGothic"/>
              </a:rPr>
              <a:t>【聞かれたら】</a:t>
            </a:r>
          </a:p>
          <a:p>
            <a:pPr algn="l">
              <a:lnSpc>
                <a:spcPct val="115000"/>
              </a:lnSpc>
            </a:pPr>
            <a:r>
              <a:rPr sz="1200" b="0" lang="ja-JP" altLang="en-US">
                <a:solidFill>
                  <a:srgbClr val="111111"/>
                </a:solidFill>
                <a:latin typeface="BIZ UDGothic"/>
                <a:ea typeface="BIZ UDGothic"/>
                <a:cs typeface="BIZ UDGothic"/>
              </a:rPr>
              <a:t>Q「罰せられる？」→ 実在の子の写真を性的に加工した画像は、警察が扱う事案になっていて、鳥取県のように条例で規制する所も出ています。法律の当てはめは整理の途中で、どうなるかは事案ごとに警察や学校が判断します。不安なときは、先に学校か、警察相談電話 #9110 に相談してください。</a:t>
            </a:r>
          </a:p>
          <a:p>
            <a:pPr algn="l">
              <a:lnSpc>
                <a:spcPct val="115000"/>
              </a:lnSpc>
            </a:pPr>
            <a:r>
              <a:rPr sz="1200" b="0" lang="ja-JP" altLang="en-US">
                <a:solidFill>
                  <a:srgbClr val="111111"/>
                </a:solidFill>
                <a:latin typeface="BIZ UDGothic"/>
                <a:ea typeface="BIZ UDGothic"/>
                <a:cs typeface="BIZ UDGothic"/>
              </a:rPr>
              <a:t>Q「うちの子の年齢でも関係ある？」→ 数字では、被害者の中心は中学生・高校生です。小学生のお子さんなら、今夜は読んでおくだけで構いません。</a:t>
            </a:r>
          </a:p>
          <a:p>
            <a:pPr algn="l">
              <a:lnSpc>
                <a:spcPct val="115000"/>
              </a:lnSpc>
            </a:pPr>
            <a:r>
              <a:rPr sz="1200" b="0" lang="ja-JP" altLang="en-US">
                <a:solidFill>
                  <a:srgbClr val="111111"/>
                </a:solidFill>
                <a:latin typeface="BIZ UDGothic"/>
                <a:ea typeface="BIZ UDGothic"/>
                <a:cs typeface="BIZ UDGothic"/>
              </a:rPr>
              <a:t>【出典】警察庁の発表（共同通信配信、熊本日日新聞 2026-08-03）。読売新聞（2025-09-01）。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【時間】ふつう版 1.5 分（10 分版：飛ばす。相談先は 14 枚目に載っている）</a:t>
            </a:r>
          </a:p>
          <a:p>
            <a:pPr algn="l">
              <a:lnSpc>
                <a:spcPct val="115000"/>
              </a:lnSpc>
            </a:pPr>
            <a:r>
              <a:rPr sz="1200" b="0" lang="ja-JP" altLang="en-US">
                <a:solidFill>
                  <a:srgbClr val="111111"/>
                </a:solidFill>
                <a:latin typeface="BIZ UDGothic"/>
                <a:ea typeface="BIZ UDGothic"/>
                <a:cs typeface="BIZ UDGothic"/>
              </a:rPr>
              <a:t>【話すこと】実在の子の写真を性的に加工した画像は、いま、警察が扱う事案になっています。鳥取県は 2025 年 4 月から、生成 AI で加工した青少年の画像も条例の規制の対象にしました。個別にどうなるかは、事案ごとに警察や学校が判断します。不安なときは、先に学校か警察相談電話 #9110 に相談してください。</a:t>
            </a:r>
          </a:p>
          <a:p>
            <a:pPr algn="l">
              <a:lnSpc>
                <a:spcPct val="115000"/>
              </a:lnSpc>
            </a:pPr>
            <a:r>
              <a:rPr sz="1200" b="0" lang="ja-JP" altLang="en-US">
                <a:solidFill>
                  <a:srgbClr val="111111"/>
                </a:solidFill>
                <a:latin typeface="BIZ UDGothic"/>
                <a:ea typeface="BIZ UDGothic"/>
                <a:cs typeface="BIZ UDGothic"/>
              </a:rPr>
              <a:t>子どもに「やっちゃだめ」と言うより、「誘われたら、どうする？」と聞いて、断り方を一緒に考えるほうが、子どもは実際に使えます。例を 3 つ置きました。「それは笑えない。やめとく」「自分の写真でやられたら嫌だ」「もうやめよう」。大人が書いた台詞なので、子どもが自分の言葉に直して構いません。中学生なら、鼻で笑われるかもしれません。それなら、子どもの言い方を聞いてください。</a:t>
            </a:r>
          </a:p>
          <a:p>
            <a:pPr algn="l">
              <a:lnSpc>
                <a:spcPct val="115000"/>
              </a:lnSpc>
            </a:pPr>
            <a:r>
              <a:rPr sz="1200" b="0" lang="ja-JP" altLang="en-US">
                <a:solidFill>
                  <a:srgbClr val="111111"/>
                </a:solidFill>
                <a:latin typeface="BIZ UDGothic"/>
                <a:ea typeface="BIZ UDGothic"/>
                <a:cs typeface="BIZ UDGothic"/>
              </a:rPr>
              <a:t>【もし起きたら】被害に遭った側でも、加えてしまった側でも、1 人で抱えないことが大事です。ここで注意があります。性的な画像そのものを、保存したり、他の人に送ったりしないでください。どう記録を残せばいいかは、先に学校か警察相談電話 #9110（電話で「#」を押してから 9110）に聞いて、その案内に従います。子ども本人は、24 時間子供 SOS ダイヤルにも相談できます。</a:t>
            </a:r>
          </a:p>
          <a:p>
            <a:pPr algn="l">
              <a:lnSpc>
                <a:spcPct val="115000"/>
              </a:lnSpc>
            </a:pPr>
            <a:r>
              <a:rPr sz="1200" b="0" lang="ja-JP" altLang="en-US">
                <a:solidFill>
                  <a:srgbClr val="111111"/>
                </a:solidFill>
                <a:latin typeface="BIZ UDGothic"/>
                <a:ea typeface="BIZ UDGothic"/>
                <a:cs typeface="BIZ UDGothic"/>
              </a:rPr>
              <a:t>【出典】鳥取県の資料（2025-04-01 施行の青少年健全育成条例の改正）。警察庁 警察相談専用電話 #9110。文部科学省 24 時間子供 SOS ダイヤル 0120-0-78310。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1.25 分（ふつう版 1.5 分）</a:t>
            </a:r>
          </a:p>
          <a:p>
            <a:pPr algn="l">
              <a:lnSpc>
                <a:spcPct val="115000"/>
              </a:lnSpc>
            </a:pPr>
            <a:r>
              <a:rPr sz="1200" b="0" lang="ja-JP" altLang="en-US">
                <a:solidFill>
                  <a:srgbClr val="111111"/>
                </a:solidFill>
                <a:latin typeface="BIZ UDGothic"/>
                <a:ea typeface="BIZ UDGothic"/>
                <a:cs typeface="BIZ UDGothic"/>
              </a:rPr>
              <a:t>【話すこと】AI は、夜中でも責めずに話を聞いてくれます。それ自体は悪いことではありません。ただ、アメリカの調査では、AI に悩みを話す子が多いことが分かっています。</a:t>
            </a:r>
          </a:p>
          <a:p>
            <a:pPr algn="l">
              <a:lnSpc>
                <a:spcPct val="115000"/>
              </a:lnSpc>
            </a:pPr>
            <a:r>
              <a:rPr sz="1200" b="0" lang="ja-JP" altLang="en-US">
                <a:solidFill>
                  <a:srgbClr val="111111"/>
                </a:solidFill>
                <a:latin typeface="BIZ UDGothic"/>
                <a:ea typeface="BIZ UDGothic"/>
                <a:cs typeface="BIZ UDGothic"/>
              </a:rPr>
              <a:t>アメリカの 13〜17 歳の調査（Common Sense Media、2025 年）では、72% が、キャラクターと話すタイプの AI アプリ（AI コンパニオン）を使ったことがあり、過半数が月に数回以上使っていました。使っている子の約 3 人に 1 人が、大事なことや深刻なことを、人ではなく AI に話したことがあり、約 3 人に 1 人が、AI の言ったことやしたことに、不快な思いをしたことがある、と答えています。</a:t>
            </a:r>
          </a:p>
          <a:p>
            <a:pPr algn="l">
              <a:lnSpc>
                <a:spcPct val="115000"/>
              </a:lnSpc>
            </a:pPr>
            <a:r>
              <a:rPr sz="1200" b="0" lang="ja-JP" altLang="en-US">
                <a:solidFill>
                  <a:srgbClr val="111111"/>
                </a:solidFill>
                <a:latin typeface="BIZ UDGothic"/>
                <a:ea typeface="BIZ UDGothic"/>
                <a:cs typeface="BIZ UDGothic"/>
              </a:rPr>
              <a:t>【ここがポイント】日本の同じ調査は、私たちの調べた範囲では見つかりませんでした。アメリカの結果なので、そのまま日本に当てはめることはできません。ただ、「話し相手に AI を選ぶ子がいる」ことは、もう起きています。</a:t>
            </a:r>
          </a:p>
          <a:p>
            <a:pPr algn="l">
              <a:lnSpc>
                <a:spcPct val="115000"/>
              </a:lnSpc>
            </a:pPr>
            <a:r>
              <a:rPr sz="1200" b="0" lang="ja-JP" altLang="en-US">
                <a:solidFill>
                  <a:srgbClr val="111111"/>
                </a:solidFill>
                <a:latin typeface="BIZ UDGothic"/>
                <a:ea typeface="BIZ UDGothic"/>
                <a:cs typeface="BIZ UDGothic"/>
              </a:rPr>
              <a:t>下の 2 つは編集部の見立てです。AI は、家族や先生に連絡を取れません。顔色や声の様子も見えません。だから、助けを呼べるのは人間、と置いておきます。</a:t>
            </a:r>
          </a:p>
          <a:p>
            <a:pPr algn="l">
              <a:lnSpc>
                <a:spcPct val="115000"/>
              </a:lnSpc>
            </a:pPr>
            <a:r>
              <a:rPr sz="1200" b="0" lang="ja-JP" altLang="en-US">
                <a:solidFill>
                  <a:srgbClr val="111111"/>
                </a:solidFill>
                <a:latin typeface="BIZ UDGothic"/>
                <a:ea typeface="BIZ UDGothic"/>
                <a:cs typeface="BIZ UDGothic"/>
              </a:rPr>
              <a:t>【お子さんの年齢で】これは主に中高生の話です。小学生のお子さんなら、数年後の話として、今夜は読んでおくだけで構いません。</a:t>
            </a:r>
          </a:p>
          <a:p>
            <a:pPr algn="l">
              <a:lnSpc>
                <a:spcPct val="115000"/>
              </a:lnSpc>
            </a:pPr>
            <a:r>
              <a:rPr sz="1200" b="0" lang="ja-JP" altLang="en-US">
                <a:solidFill>
                  <a:srgbClr val="111111"/>
                </a:solidFill>
                <a:latin typeface="BIZ UDGothic"/>
                <a:ea typeface="BIZ UDGothic"/>
                <a:cs typeface="BIZ UDGothic"/>
              </a:rPr>
              <a:t>【聞かれたら】</a:t>
            </a:r>
          </a:p>
          <a:p>
            <a:pPr algn="l">
              <a:lnSpc>
                <a:spcPct val="115000"/>
              </a:lnSpc>
            </a:pPr>
            <a:r>
              <a:rPr sz="1200" b="0" lang="ja-JP" altLang="en-US">
                <a:solidFill>
                  <a:srgbClr val="111111"/>
                </a:solidFill>
                <a:latin typeface="BIZ UDGothic"/>
                <a:ea typeface="BIZ UDGothic"/>
                <a:cs typeface="BIZ UDGothic"/>
              </a:rPr>
              <a:t>Q「禁止したほうがいい？」→ 禁止するかどうかは、家ごとに決めることです。ただ、禁止すると「隠れて使う」ようになる、という声もあります（根拠のある調査ではなく、現場でよく聞く話です）。次のスライドで、声のかけ方の例を見ます。</a:t>
            </a:r>
          </a:p>
          <a:p>
            <a:pPr algn="l">
              <a:lnSpc>
                <a:spcPct val="115000"/>
              </a:lnSpc>
            </a:pPr>
            <a:r>
              <a:rPr sz="1200" b="0" lang="ja-JP" altLang="en-US">
                <a:solidFill>
                  <a:srgbClr val="111111"/>
                </a:solidFill>
                <a:latin typeface="BIZ UDGothic"/>
                <a:ea typeface="BIZ UDGothic"/>
                <a:cs typeface="BIZ UDGothic"/>
              </a:rPr>
              <a:t>【出典】Common Sense Media「Talk, Trust, and Trade-offs」（2025 年 7 月公表。13〜17 歳、米国）。</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【時間】ふつう版 1 分（10 分版：飛ばす）</a:t>
            </a:r>
          </a:p>
          <a:p>
            <a:pPr algn="l">
              <a:lnSpc>
                <a:spcPct val="115000"/>
              </a:lnSpc>
            </a:pPr>
            <a:r>
              <a:rPr sz="1200" b="0" lang="ja-JP" altLang="en-US">
                <a:solidFill>
                  <a:srgbClr val="111111"/>
                </a:solidFill>
                <a:latin typeface="BIZ UDGothic"/>
                <a:ea typeface="BIZ UDGothic"/>
                <a:cs typeface="BIZ UDGothic"/>
              </a:rPr>
              <a:t>【話すこと】「うちの子、AI と話しすぎかも」と思ったとき、見る目安を置きました。話す量よりも、変化を見ます。眠れていない。人と会わなくなった。AI の話をすると、急に黙る。そういうときは、AI の話をやめて、本人の話を聞きます。これは研究で決まった基準ではなく、編集部の見立てです。</a:t>
            </a:r>
          </a:p>
          <a:p>
            <a:pPr algn="l">
              <a:lnSpc>
                <a:spcPct val="115000"/>
              </a:lnSpc>
            </a:pPr>
            <a:r>
              <a:rPr sz="1200" b="0" lang="ja-JP" altLang="en-US">
                <a:solidFill>
                  <a:srgbClr val="111111"/>
                </a:solidFill>
                <a:latin typeface="BIZ UDGothic"/>
                <a:ea typeface="BIZ UDGothic"/>
                <a:cs typeface="BIZ UDGothic"/>
              </a:rPr>
              <a:t>声のかけ方の例です。「何を話してるの？ 見せて」だと、監視に聞こえやすい。「どんなところが話しやすい？」と聞くほうが、AI に何を求めているかが見えてきます。答えたくなさそうなら、聞かなくて構いません。</a:t>
            </a:r>
          </a:p>
          <a:p>
            <a:pPr algn="l">
              <a:lnSpc>
                <a:spcPct val="115000"/>
              </a:lnSpc>
            </a:pPr>
            <a:r>
              <a:rPr sz="1200" b="0" lang="ja-JP" altLang="en-US">
                <a:solidFill>
                  <a:srgbClr val="111111"/>
                </a:solidFill>
                <a:latin typeface="BIZ UDGothic"/>
                <a:ea typeface="BIZ UDGothic"/>
                <a:cs typeface="BIZ UDGothic"/>
              </a:rPr>
              <a:t>【相談先】子どもが人に話したいときの窓口です。チャイルドライン（0120-99-7777）は、18 歳までの子どもが電話やチャットで相談できて、毎日 16 時から 21 時です（12 月 29 日から 1 月 3 日は休み）。24 時間子供 SOS ダイヤル（0120-0-78310）は、夜間・休日も、住んでいる地域の教育委員会の相談機関につながります。大人の私たちも、困ったら相談してよい、と覚えておいてください。</a:t>
            </a:r>
          </a:p>
          <a:p>
            <a:pPr algn="l">
              <a:lnSpc>
                <a:spcPct val="115000"/>
              </a:lnSpc>
            </a:pPr>
            <a:r>
              <a:rPr sz="1200" b="0" lang="ja-JP" altLang="en-US">
                <a:solidFill>
                  <a:srgbClr val="111111"/>
                </a:solidFill>
                <a:latin typeface="BIZ UDGothic"/>
                <a:ea typeface="BIZ UDGothic"/>
                <a:cs typeface="BIZ UDGothic"/>
              </a:rPr>
              <a:t>【今夜試すこと】「いちばん困ったとき、誰に話す？」と聞く。もし「AI」と返ってきても、否定しないで、「そうなんだ。どんなふうに話すの？」と続けます。</a:t>
            </a:r>
          </a:p>
          <a:p>
            <a:pPr algn="l">
              <a:lnSpc>
                <a:spcPct val="115000"/>
              </a:lnSpc>
            </a:pPr>
            <a:r>
              <a:rPr sz="1200" b="0" lang="ja-JP" altLang="en-US">
                <a:solidFill>
                  <a:srgbClr val="111111"/>
                </a:solidFill>
                <a:latin typeface="BIZ UDGothic"/>
                <a:ea typeface="BIZ UDGothic"/>
                <a:cs typeface="BIZ UDGothic"/>
              </a:rPr>
              <a:t>【聞かれたら】Q「どこからが依存？」→ 医学的な基準は、この資料では出していません。気になるときは、学校のスクールカウンセラーや、小児科などに相談してください。</a:t>
            </a:r>
          </a:p>
          <a:p>
            <a:pPr algn="l">
              <a:lnSpc>
                <a:spcPct val="115000"/>
              </a:lnSpc>
            </a:pPr>
            <a:r>
              <a:rPr sz="1200" b="0" lang="ja-JP" altLang="en-US">
                <a:solidFill>
                  <a:srgbClr val="111111"/>
                </a:solidFill>
                <a:latin typeface="BIZ UDGothic"/>
                <a:ea typeface="BIZ UDGothic"/>
                <a:cs typeface="BIZ UDGothic"/>
              </a:rPr>
              <a:t>【出典】チャイルドライン（NPO 法人チャイルドライン支援センター）。文部科学省 24 時間子供 SOS ダイヤル。</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【時間】10 分版 1.5 分（ふつう版 1.5 分）</a:t>
            </a:r>
          </a:p>
          <a:p>
            <a:pPr algn="l">
              <a:lnSpc>
                <a:spcPct val="115000"/>
              </a:lnSpc>
            </a:pPr>
            <a:r>
              <a:rPr sz="1200" b="0" lang="ja-JP" altLang="en-US">
                <a:solidFill>
                  <a:srgbClr val="111111"/>
                </a:solidFill>
                <a:latin typeface="BIZ UDGothic"/>
                <a:ea typeface="BIZ UDGothic"/>
                <a:cs typeface="BIZ UDGothic"/>
              </a:rPr>
              <a:t>【話すこと】ここまでの話題ごとに、切り出す一言を置きました。どれか 1 つ、今夜言ってみてください。</a:t>
            </a:r>
          </a:p>
          <a:p>
            <a:pPr algn="l">
              <a:lnSpc>
                <a:spcPct val="115000"/>
              </a:lnSpc>
            </a:pPr>
            <a:r>
              <a:rPr sz="1200" b="0" lang="ja-JP" altLang="en-US">
                <a:solidFill>
                  <a:srgbClr val="111111"/>
                </a:solidFill>
                <a:latin typeface="BIZ UDGothic"/>
                <a:ea typeface="BIZ UDGothic"/>
                <a:cs typeface="BIZ UDGothic"/>
              </a:rPr>
              <a:t>まずは軽く。「最近、AI で何か面白かったことある？」。これだけで十分です。</a:t>
            </a:r>
          </a:p>
          <a:p>
            <a:pPr algn="l">
              <a:lnSpc>
                <a:spcPct val="115000"/>
              </a:lnSpc>
            </a:pPr>
            <a:r>
              <a:rPr sz="1200" b="0" lang="ja-JP" altLang="en-US">
                <a:solidFill>
                  <a:srgbClr val="111111"/>
                </a:solidFill>
                <a:latin typeface="BIZ UDGothic"/>
                <a:ea typeface="BIZ UDGothic"/>
                <a:cs typeface="BIZ UDGothic"/>
              </a:rPr>
              <a:t>宿題：「AI、何に使ってる？ 便利な使い方、教えて」。詐欺：「うちだけの合言葉、作ってみない？」。写真：「ニュースで見たけど、友だちの写真を AI で加工する事件、学校で聞く？」。答えなくていい、関わりそうなら怒る前に聞くから先に言って、と添えます。話し相手：「いちばん困ったとき、誰に話す？」。</a:t>
            </a:r>
          </a:p>
          <a:p>
            <a:pPr algn="l">
              <a:lnSpc>
                <a:spcPct val="115000"/>
              </a:lnSpc>
            </a:pPr>
            <a:r>
              <a:rPr sz="1200" b="0" lang="ja-JP" altLang="en-US">
                <a:solidFill>
                  <a:srgbClr val="111111"/>
                </a:solidFill>
                <a:latin typeface="BIZ UDGothic"/>
                <a:ea typeface="BIZ UDGothic"/>
                <a:cs typeface="BIZ UDGothic"/>
              </a:rPr>
              <a:t>右下は、困ったときの窓口です。警察相談電話 #9110、24 時間子供 SOS ダイヤル 0120-0-78310、チャイルドライン 0120-99-7777。写真の加工の話（10 枚目）で不安になった方は、ここを控えてください。</a:t>
            </a:r>
          </a:p>
          <a:p>
            <a:pPr algn="l">
              <a:lnSpc>
                <a:spcPct val="115000"/>
              </a:lnSpc>
            </a:pPr>
            <a:r>
              <a:rPr sz="1200" b="0" lang="ja-JP" altLang="en-US">
                <a:solidFill>
                  <a:srgbClr val="111111"/>
                </a:solidFill>
                <a:latin typeface="BIZ UDGothic"/>
                <a:ea typeface="BIZ UDGothic"/>
                <a:cs typeface="BIZ UDGothic"/>
              </a:rPr>
              <a:t>【ここがポイント】答えが出なくても構いません。答えを出すのは、今夜でなくて大丈夫です。</a:t>
            </a:r>
          </a:p>
          <a:p>
            <a:pPr algn="l">
              <a:lnSpc>
                <a:spcPct val="115000"/>
              </a:lnSpc>
            </a:pPr>
            <a:r>
              <a:rPr sz="1200" b="0" lang="ja-JP" altLang="en-US">
                <a:solidFill>
                  <a:srgbClr val="111111"/>
                </a:solidFill>
                <a:latin typeface="BIZ UDGothic"/>
                <a:ea typeface="BIZ UDGothic"/>
                <a:cs typeface="BIZ UDGothic"/>
              </a:rPr>
              <a:t>【会場で】10 分版のときは、ここで「今夜どれを試しますか」と、近くの人と 1 分だけ話してもらい、終わりにします。話さなくても構いません。</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【時間】ふつう版 1 分（10 分版：飛ばす。30 秒だけ話してもよい）</a:t>
            </a:r>
          </a:p>
          <a:p>
            <a:pPr algn="l">
              <a:lnSpc>
                <a:spcPct val="115000"/>
              </a:lnSpc>
            </a:pPr>
            <a:r>
              <a:rPr sz="1200" b="0" lang="ja-JP" altLang="en-US">
                <a:solidFill>
                  <a:srgbClr val="111111"/>
                </a:solidFill>
                <a:latin typeface="BIZ UDGothic"/>
                <a:ea typeface="BIZ UDGothic"/>
                <a:cs typeface="BIZ UDGothic"/>
              </a:rPr>
              <a:t>【話すこと】この資料に答えは書いてありません。大人も 1 年生で、どの家も途中だからです。試してみて決まったこと、うまくいかなかったことを、持ち寄って分け合えたら、次の人の役に立ちます。</a:t>
            </a:r>
          </a:p>
          <a:p>
            <a:pPr algn="l">
              <a:lnSpc>
                <a:spcPct val="115000"/>
              </a:lnSpc>
            </a:pPr>
            <a:r>
              <a:rPr sz="1200" b="0" lang="ja-JP" altLang="en-US">
                <a:solidFill>
                  <a:srgbClr val="111111"/>
                </a:solidFill>
                <a:latin typeface="BIZ UDGothic"/>
                <a:ea typeface="BIZ UDGothic"/>
                <a:cs typeface="BIZ UDGothic"/>
              </a:rPr>
              <a:t>Data is CITY Media の特集「みんな、生成 AI 時代の 1 年生」のページに、「うちではこう決めた」を寄せる欄（まもる＝サイトの案内役のキャラクターが集める目安箱）があります。寄せられたものは、次の回の材料にします。名前や学校など、個人が分かることは書かないでください（書かれていないか、AI と編集部で確かめてから出します）。</a:t>
            </a:r>
          </a:p>
          <a:p>
            <a:pPr algn="l">
              <a:lnSpc>
                <a:spcPct val="115000"/>
              </a:lnSpc>
            </a:pPr>
            <a:r>
              <a:rPr sz="1200" b="0" lang="ja-JP" altLang="en-US">
                <a:solidFill>
                  <a:srgbClr val="111111"/>
                </a:solidFill>
                <a:latin typeface="BIZ UDGothic"/>
                <a:ea typeface="BIZ UDGothic"/>
                <a:cs typeface="BIZ UDGothic"/>
              </a:rPr>
              <a:t>【保護者会で】付箋を配って、「うちではこう決めた」を 1 枚ずつ書いてもらい、前の壁に貼る、という使い方もできます。</a:t>
            </a:r>
          </a:p>
          <a:p>
            <a:pPr algn="l">
              <a:lnSpc>
                <a:spcPct val="115000"/>
              </a:lnSpc>
            </a:pPr>
            <a:r>
              <a:rPr sz="1200" b="0" lang="ja-JP" altLang="en-US">
                <a:solidFill>
                  <a:srgbClr val="111111"/>
                </a:solidFill>
                <a:latin typeface="BIZ UDGothic"/>
                <a:ea typeface="BIZ UDGothic"/>
                <a:cs typeface="BIZ UDGothic"/>
              </a:rPr>
              <a:t>【最後のひとこと】大人も子どもも、みんな生成 AI 時代の 1 年生です。</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【時間】使わない（配布用）</a:t>
            </a:r>
          </a:p>
          <a:p>
            <a:pPr algn="l">
              <a:lnSpc>
                <a:spcPct val="115000"/>
              </a:lnSpc>
            </a:pPr>
            <a:r>
              <a:rPr sz="1200" b="0" lang="ja-JP" altLang="en-US">
                <a:solidFill>
                  <a:srgbClr val="111111"/>
                </a:solidFill>
                <a:latin typeface="BIZ UDGothic"/>
                <a:ea typeface="BIZ UDGothic"/>
                <a:cs typeface="BIZ UDGothic"/>
              </a:rPr>
              <a:t>【使い方】この資料は、CC BY 4.0 で配ります。出典「Data is CITY（teleport.jp/dataiscity/）」を書けば、直して配ってよく、商用も構いません。学校名や会の名前を入れる、枚数を減らす、自分の言葉に直す、どれも自由です。</a:t>
            </a:r>
          </a:p>
          <a:p>
            <a:pPr algn="l">
              <a:lnSpc>
                <a:spcPct val="115000"/>
              </a:lnSpc>
            </a:pPr>
            <a:r>
              <a:rPr sz="1200" b="0" lang="ja-JP" altLang="en-US">
                <a:solidFill>
                  <a:srgbClr val="111111"/>
                </a:solidFill>
                <a:latin typeface="BIZ UDGothic"/>
                <a:ea typeface="BIZ UDGothic"/>
                <a:cs typeface="BIZ UDGothic"/>
              </a:rPr>
              <a:t>【数字の取り扱い】スライドの隅と、メモの「出典」に、同じ出典を書いています。数字を変えるときは、必ず出典を開いて確かめてください。民間の調査（SHIFT AI）、アメリカの調査（Common Sense Media）、海外の事例（香港）は、その旨を残してあります。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hyperlink" Target="https://creativecommons.org/licenses/by/4.0/deed.j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a:t>
            </a:r>
          </a:p>
        </p:txBody>
      </p:sp>
      <p:pic>
        <p:nvPicPr>
          <p:cNvPr id="3" name="i1.jpg" descr="i1.jpg"/>
          <p:cNvPicPr>
            <a:picLocks noChangeAspect="1"/>
          </p:cNvPicPr>
          <p:nvPr/>
        </p:nvPicPr>
        <p:blipFill>
          <a:blip r:embed="rId3"/>
          <a:stretch>
            <a:fillRect/>
          </a:stretch>
        </p:blipFill>
        <p:spPr>
          <a:xfrm>
            <a:off x="1904695" y="0"/>
            <a:ext cx="10287000" cy="6858000"/>
          </a:xfrm>
          <a:prstGeom prst="rect">
            <a:avLst/>
          </a:prstGeom>
        </p:spPr>
      </p:pic>
      <p:sp>
        <p:nvSpPr>
          <p:cNvPr id="4" name="TextBox 3"/>
          <p:cNvSpPr txBox="1"/>
          <p:nvPr/>
        </p:nvSpPr>
        <p:spPr>
          <a:xfrm>
            <a:off x="640080" y="777240"/>
            <a:ext cx="5669280" cy="411480"/>
          </a:xfrm>
          <a:prstGeom prst="rect">
            <a:avLst/>
          </a:prstGeom>
          <a:noFill/>
        </p:spPr>
        <p:txBody>
          <a:bodyPr wrap="square" anchor="t" lIns="0" rIns="0" tIns="0" bIns="0">
            <a:noAutofit/>
          </a:bodyPr>
          <a:lstStyle/>
          <a:p>
            <a:pPr algn="l">
              <a:lnSpc>
                <a:spcPct val="120000"/>
              </a:lnSpc>
            </a:pPr>
            <a:r>
              <a:rPr sz="1700" b="1" lang="ja-JP" altLang="en-US">
                <a:solidFill>
                  <a:srgbClr val="E5383B"/>
                </a:solidFill>
                <a:latin typeface="BIZ UDGothic"/>
                <a:ea typeface="BIZ UDGothic"/>
                <a:cs typeface="BIZ UDGothic"/>
              </a:rPr>
              <a:t>みんな、生成 AI 時代の 1 年生　保護者のスライド</a:t>
            </a:r>
          </a:p>
        </p:txBody>
      </p:sp>
      <p:sp>
        <p:nvSpPr>
          <p:cNvPr id="5" name="TextBox 4"/>
          <p:cNvSpPr txBox="1"/>
          <p:nvPr/>
        </p:nvSpPr>
        <p:spPr>
          <a:xfrm>
            <a:off x="640080" y="1417320"/>
            <a:ext cx="5852160" cy="2926080"/>
          </a:xfrm>
          <a:prstGeom prst="rect">
            <a:avLst/>
          </a:prstGeom>
          <a:noFill/>
        </p:spPr>
        <p:txBody>
          <a:bodyPr wrap="square" anchor="t" lIns="0" rIns="0" tIns="0" bIns="0">
            <a:noAutofit/>
          </a:bodyPr>
          <a:lstStyle/>
          <a:p>
            <a:pPr algn="l">
              <a:lnSpc>
                <a:spcPct val="118000"/>
              </a:lnSpc>
            </a:pPr>
            <a:r>
              <a:rPr sz="5000" b="1" lang="ja-JP" altLang="en-US">
                <a:solidFill>
                  <a:srgbClr val="111111"/>
                </a:solidFill>
                <a:latin typeface="BIZ UDGothic"/>
                <a:ea typeface="BIZ UDGothic"/>
                <a:cs typeface="BIZ UDGothic"/>
              </a:rPr>
              <a:t>うちの子と、</a:t>
            </a:r>
            <a:br/>
            <a:r>
              <a:rPr sz="5000" b="1" lang="ja-JP" altLang="en-US">
                <a:solidFill>
                  <a:srgbClr val="111111"/>
                </a:solidFill>
                <a:latin typeface="BIZ UDGothic"/>
                <a:ea typeface="BIZ UDGothic"/>
                <a:cs typeface="BIZ UDGothic"/>
              </a:rPr>
              <a:t>生成 AI の話を</a:t>
            </a:r>
            <a:br/>
            <a:r>
              <a:rPr sz="5000" b="1" lang="ja-JP" altLang="en-US">
                <a:solidFill>
                  <a:srgbClr val="111111"/>
                </a:solidFill>
                <a:latin typeface="BIZ UDGothic"/>
                <a:ea typeface="BIZ UDGothic"/>
                <a:cs typeface="BIZ UDGothic"/>
              </a:rPr>
              <a:t>してみる夜</a:t>
            </a:r>
          </a:p>
        </p:txBody>
      </p:sp>
      <p:sp>
        <p:nvSpPr>
          <p:cNvPr id="6" name="TextBox 5"/>
          <p:cNvSpPr txBox="1"/>
          <p:nvPr/>
        </p:nvSpPr>
        <p:spPr>
          <a:xfrm>
            <a:off x="640080" y="4526280"/>
            <a:ext cx="5760720" cy="822960"/>
          </a:xfrm>
          <a:prstGeom prst="rect">
            <a:avLst/>
          </a:prstGeom>
          <a:noFill/>
        </p:spPr>
        <p:txBody>
          <a:bodyPr wrap="square" anchor="t" lIns="0" rIns="0" tIns="0" bIns="0">
            <a:noAutofit/>
          </a:bodyPr>
          <a:lstStyle/>
          <a:p>
            <a:pPr algn="l">
              <a:lnSpc>
                <a:spcPct val="135000"/>
              </a:lnSpc>
            </a:pPr>
            <a:r>
              <a:rPr sz="1500" b="0" lang="ja-JP" altLang="en-US">
                <a:solidFill>
                  <a:srgbClr val="6B6B6B"/>
                </a:solidFill>
                <a:latin typeface="BIZ UDGothic"/>
                <a:ea typeface="BIZ UDGothic"/>
                <a:cs typeface="BIZ UDGothic"/>
              </a:rPr>
              <a:t>大人も子どもも、生成 AI 時代の 1 年生。</a:t>
            </a:r>
            <a:br/>
            <a:r>
              <a:rPr sz="1500" b="0" lang="ja-JP" altLang="en-US">
                <a:solidFill>
                  <a:srgbClr val="6B6B6B"/>
                </a:solidFill>
                <a:latin typeface="BIZ UDGothic"/>
                <a:ea typeface="BIZ UDGothic"/>
                <a:cs typeface="BIZ UDGothic"/>
              </a:rPr>
              <a:t>答えではなく、今夜試せることを 1 つ、持ち帰ってください。</a:t>
            </a:r>
          </a:p>
        </p:txBody>
      </p:sp>
      <p:sp>
        <p:nvSpPr>
          <p:cNvPr id="7" name="TextBox 6"/>
          <p:cNvSpPr txBox="1"/>
          <p:nvPr/>
        </p:nvSpPr>
        <p:spPr>
          <a:xfrm>
            <a:off x="640080" y="5669280"/>
            <a:ext cx="5669280" cy="731520"/>
          </a:xfrm>
          <a:prstGeom prst="rect">
            <a:avLst/>
          </a:prstGeom>
          <a:noFill/>
        </p:spPr>
        <p:txBody>
          <a:bodyPr wrap="square" anchor="t" lIns="0" rIns="0" tIns="0" bIns="0">
            <a:noAutofit/>
          </a:bodyPr>
          <a:lstStyle/>
          <a:p>
            <a:pPr algn="l">
              <a:lnSpc>
                <a:spcPct val="130000"/>
              </a:lnSpc>
            </a:pPr>
            <a:r>
              <a:rPr sz="1200" b="0" lang="ja-JP" altLang="en-US">
                <a:solidFill>
                  <a:srgbClr val="6B6B6B"/>
                </a:solidFill>
                <a:latin typeface="BIZ UDGothic"/>
                <a:ea typeface="BIZ UDGothic"/>
                <a:cs typeface="BIZ UDGothic"/>
              </a:rPr>
              <a:t>家で 1 人で読んでも、保護者会・PTA で話しても使えます（話す人のメモつき）</a:t>
            </a:r>
            <a:br/>
            <a:r>
              <a:rPr sz="1200" b="0" lang="ja-JP" altLang="en-US">
                <a:solidFill>
                  <a:srgbClr val="6B6B6B"/>
                </a:solidFill>
                <a:latin typeface="BIZ UDGothic"/>
                <a:ea typeface="BIZ UDGothic"/>
                <a:cs typeface="BIZ UDGothic"/>
              </a:rPr>
              <a:t>作：Data is CITY Media 編集部（teleport.jp/dataiscity/）　イラストは AI で生成しています</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話題は 4 つ。持ち帰るのは、試すこと 1 つ</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この資料の使い方</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2</a:t>
            </a:r>
          </a:p>
        </p:txBody>
      </p:sp>
      <p:sp>
        <p:nvSpPr>
          <p:cNvPr id="5" name="TextBox 4"/>
          <p:cNvSpPr txBox="1"/>
          <p:nvPr/>
        </p:nvSpPr>
        <p:spPr>
          <a:xfrm>
            <a:off x="640080" y="1676400"/>
            <a:ext cx="10911535" cy="365760"/>
          </a:xfrm>
          <a:prstGeom prst="rect">
            <a:avLst/>
          </a:prstGeom>
          <a:noFill/>
        </p:spPr>
        <p:txBody>
          <a:bodyPr wrap="square" anchor="t" lIns="0" rIns="0" tIns="0" bIns="0">
            <a:noAutofit/>
          </a:bodyPr>
          <a:lstStyle/>
          <a:p>
            <a:pPr algn="l">
              <a:lnSpc>
                <a:spcPct val="120000"/>
              </a:lnSpc>
            </a:pPr>
            <a:r>
              <a:rPr sz="1400" b="0" lang="ja-JP" altLang="en-US">
                <a:solidFill>
                  <a:srgbClr val="6B6B6B"/>
                </a:solidFill>
                <a:latin typeface="BIZ UDGothic"/>
                <a:ea typeface="BIZ UDGothic"/>
                <a:cs typeface="BIZ UDGothic"/>
              </a:rPr>
              <a:t>生成 AI：文章・画像・声などを作って答えてくれる AI。ChatGPT・Gemini・Claude などのサービスがある</a:t>
            </a:r>
          </a:p>
        </p:txBody>
      </p:sp>
      <p:sp>
        <p:nvSpPr>
          <p:cNvPr id="6" name="Rounded Rectangle 5"/>
          <p:cNvSpPr/>
          <p:nvPr/>
        </p:nvSpPr>
        <p:spPr>
          <a:xfrm>
            <a:off x="640080" y="2133600"/>
            <a:ext cx="2556433" cy="301752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22959" y="2243328"/>
            <a:ext cx="2190673" cy="685800"/>
          </a:xfrm>
          <a:prstGeom prst="rect">
            <a:avLst/>
          </a:prstGeom>
          <a:noFill/>
        </p:spPr>
        <p:txBody>
          <a:bodyPr wrap="square" anchor="t" lIns="0" rIns="0" tIns="0" bIns="0">
            <a:noAutofit/>
          </a:bodyPr>
          <a:lstStyle/>
          <a:p>
            <a:pPr algn="l">
              <a:lnSpc>
                <a:spcPct val="112000"/>
              </a:lnSpc>
            </a:pPr>
            <a:r>
              <a:rPr sz="1800" b="1" lang="ja-JP" altLang="en-US">
                <a:solidFill>
                  <a:srgbClr val="111111"/>
                </a:solidFill>
                <a:latin typeface="BIZ UDGothic"/>
                <a:ea typeface="BIZ UDGothic"/>
                <a:cs typeface="BIZ UDGothic"/>
              </a:rPr>
              <a:t>宿題と AI</a:t>
            </a:r>
          </a:p>
        </p:txBody>
      </p:sp>
      <p:sp>
        <p:nvSpPr>
          <p:cNvPr id="8" name="TextBox 7"/>
          <p:cNvSpPr txBox="1"/>
          <p:nvPr/>
        </p:nvSpPr>
        <p:spPr>
          <a:xfrm>
            <a:off x="822959" y="2956560"/>
            <a:ext cx="2190673" cy="274320"/>
          </a:xfrm>
          <a:prstGeom prst="rect">
            <a:avLst/>
          </a:prstGeom>
          <a:noFill/>
        </p:spPr>
        <p:txBody>
          <a:bodyPr wrap="square" anchor="t" lIns="0" rIns="0" tIns="0" bIns="0">
            <a:noAutofit/>
          </a:bodyPr>
          <a:lstStyle/>
          <a:p>
            <a:pPr algn="l">
              <a:lnSpc>
                <a:spcPct val="120000"/>
              </a:lnSpc>
            </a:pPr>
            <a:r>
              <a:rPr sz="1200" b="0" lang="ja-JP" altLang="en-US">
                <a:solidFill>
                  <a:srgbClr val="6B6B6B"/>
                </a:solidFill>
                <a:latin typeface="BIZ UDGothic"/>
                <a:ea typeface="BIZ UDGothic"/>
                <a:cs typeface="BIZ UDGothic"/>
              </a:rPr>
              <a:t>5・6・7 枚目｜小学生〜</a:t>
            </a:r>
          </a:p>
        </p:txBody>
      </p:sp>
      <p:sp>
        <p:nvSpPr>
          <p:cNvPr id="9" name="TextBox 8"/>
          <p:cNvSpPr txBox="1"/>
          <p:nvPr/>
        </p:nvSpPr>
        <p:spPr>
          <a:xfrm>
            <a:off x="822959" y="3276600"/>
            <a:ext cx="2190673" cy="822960"/>
          </a:xfrm>
          <a:prstGeom prst="rect">
            <a:avLst/>
          </a:prstGeom>
          <a:noFill/>
        </p:spPr>
        <p:txBody>
          <a:bodyPr wrap="square" anchor="t" lIns="0" rIns="0" tIns="0" bIns="0">
            <a:noAutofit/>
          </a:bodyPr>
          <a:lstStyle/>
          <a:p>
            <a:pPr algn="l">
              <a:lnSpc>
                <a:spcPct val="125000"/>
              </a:lnSpc>
            </a:pPr>
            <a:r>
              <a:rPr sz="1400" b="0" lang="ja-JP" altLang="en-US">
                <a:solidFill>
                  <a:srgbClr val="111111"/>
                </a:solidFill>
                <a:latin typeface="BIZ UDGothic"/>
                <a:ea typeface="BIZ UDGothic"/>
                <a:cs typeface="BIZ UDGothic"/>
              </a:rPr>
              <a:t>ズルかどうかは、</a:t>
            </a:r>
            <a:br/>
            <a:r>
              <a:rPr sz="1400" b="0" lang="ja-JP" altLang="en-US">
                <a:solidFill>
                  <a:srgbClr val="111111"/>
                </a:solidFill>
                <a:latin typeface="BIZ UDGothic"/>
                <a:ea typeface="BIZ UDGothic"/>
                <a:cs typeface="BIZ UDGothic"/>
              </a:rPr>
              <a:t>身につけたいことで決まる</a:t>
            </a:r>
          </a:p>
        </p:txBody>
      </p:sp>
      <p:cxnSp>
        <p:nvCxnSpPr>
          <p:cNvPr id="10" name="Connector 9"/>
          <p:cNvCxnSpPr/>
          <p:nvPr/>
        </p:nvCxnSpPr>
        <p:spPr>
          <a:xfrm>
            <a:off x="822959" y="4072128"/>
            <a:ext cx="2190674" cy="0"/>
          </a:xfrm>
          <a:prstGeom prst="line">
            <a:avLst/>
          </a:prstGeom>
          <a:ln w="12700">
            <a:solidFill>
              <a:srgbClr val="A6A6A6"/>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22959" y="4117848"/>
            <a:ext cx="2190673" cy="274320"/>
          </a:xfrm>
          <a:prstGeom prst="rect">
            <a:avLst/>
          </a:prstGeom>
          <a:noFill/>
        </p:spPr>
        <p:txBody>
          <a:bodyPr wrap="square" anchor="t" lIns="0" rIns="0" tIns="0" bIns="0">
            <a:noAutofit/>
          </a:bodyPr>
          <a:lstStyle/>
          <a:p>
            <a:pPr algn="l">
              <a:lnSpc>
                <a:spcPct val="120000"/>
              </a:lnSpc>
            </a:pPr>
            <a:r>
              <a:rPr sz="1200" b="1" lang="ja-JP" altLang="en-US">
                <a:solidFill>
                  <a:srgbClr val="E5383B"/>
                </a:solidFill>
                <a:latin typeface="BIZ UDGothic"/>
                <a:ea typeface="BIZ UDGothic"/>
                <a:cs typeface="BIZ UDGothic"/>
              </a:rPr>
              <a:t>今夜の一言</a:t>
            </a:r>
          </a:p>
        </p:txBody>
      </p:sp>
      <p:sp>
        <p:nvSpPr>
          <p:cNvPr id="12" name="TextBox 11"/>
          <p:cNvSpPr txBox="1"/>
          <p:nvPr/>
        </p:nvSpPr>
        <p:spPr>
          <a:xfrm>
            <a:off x="822959" y="4373880"/>
            <a:ext cx="2190673" cy="731520"/>
          </a:xfrm>
          <a:prstGeom prst="rect">
            <a:avLst/>
          </a:prstGeom>
          <a:noFill/>
        </p:spPr>
        <p:txBody>
          <a:bodyPr wrap="square" anchor="t" lIns="0" rIns="0" tIns="0" bIns="0">
            <a:noAutofit/>
          </a:bodyPr>
          <a:lstStyle/>
          <a:p>
            <a:pPr algn="l">
              <a:lnSpc>
                <a:spcPct val="120000"/>
              </a:lnSpc>
            </a:pPr>
            <a:r>
              <a:rPr sz="1400" b="1" lang="ja-JP" altLang="en-US">
                <a:solidFill>
                  <a:srgbClr val="111111"/>
                </a:solidFill>
                <a:latin typeface="BIZ UDGothic"/>
                <a:ea typeface="BIZ UDGothic"/>
                <a:cs typeface="BIZ UDGothic"/>
              </a:rPr>
              <a:t>「AI、何に使ってる？</a:t>
            </a:r>
            <a:br/>
            <a:r>
              <a:rPr sz="1400" b="1" lang="ja-JP" altLang="en-US">
                <a:solidFill>
                  <a:srgbClr val="111111"/>
                </a:solidFill>
                <a:latin typeface="BIZ UDGothic"/>
                <a:ea typeface="BIZ UDGothic"/>
                <a:cs typeface="BIZ UDGothic"/>
              </a:rPr>
              <a:t>便利な使い方、教えて」</a:t>
            </a:r>
          </a:p>
        </p:txBody>
      </p:sp>
      <p:sp>
        <p:nvSpPr>
          <p:cNvPr id="13" name="Rounded Rectangle 12"/>
          <p:cNvSpPr/>
          <p:nvPr/>
        </p:nvSpPr>
        <p:spPr>
          <a:xfrm>
            <a:off x="3425113" y="2133600"/>
            <a:ext cx="2556433" cy="301752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3607993" y="2243328"/>
            <a:ext cx="2190673" cy="685800"/>
          </a:xfrm>
          <a:prstGeom prst="rect">
            <a:avLst/>
          </a:prstGeom>
          <a:noFill/>
        </p:spPr>
        <p:txBody>
          <a:bodyPr wrap="square" anchor="t" lIns="0" rIns="0" tIns="0" bIns="0">
            <a:noAutofit/>
          </a:bodyPr>
          <a:lstStyle/>
          <a:p>
            <a:pPr algn="l">
              <a:lnSpc>
                <a:spcPct val="112000"/>
              </a:lnSpc>
            </a:pPr>
            <a:r>
              <a:rPr sz="1800" b="1" lang="ja-JP" altLang="en-US">
                <a:solidFill>
                  <a:srgbClr val="111111"/>
                </a:solidFill>
                <a:latin typeface="BIZ UDGothic"/>
                <a:ea typeface="BIZ UDGothic"/>
                <a:cs typeface="BIZ UDGothic"/>
              </a:rPr>
              <a:t>AI の詐欺と</a:t>
            </a:r>
            <a:br/>
            <a:r>
              <a:rPr sz="1800" b="1" lang="ja-JP" altLang="en-US">
                <a:solidFill>
                  <a:srgbClr val="111111"/>
                </a:solidFill>
                <a:latin typeface="BIZ UDGothic"/>
                <a:ea typeface="BIZ UDGothic"/>
                <a:cs typeface="BIZ UDGothic"/>
              </a:rPr>
              <a:t>家族の合言葉</a:t>
            </a:r>
          </a:p>
        </p:txBody>
      </p:sp>
      <p:sp>
        <p:nvSpPr>
          <p:cNvPr id="15" name="TextBox 14"/>
          <p:cNvSpPr txBox="1"/>
          <p:nvPr/>
        </p:nvSpPr>
        <p:spPr>
          <a:xfrm>
            <a:off x="3607993" y="2956560"/>
            <a:ext cx="2190673" cy="274320"/>
          </a:xfrm>
          <a:prstGeom prst="rect">
            <a:avLst/>
          </a:prstGeom>
          <a:noFill/>
        </p:spPr>
        <p:txBody>
          <a:bodyPr wrap="square" anchor="t" lIns="0" rIns="0" tIns="0" bIns="0">
            <a:noAutofit/>
          </a:bodyPr>
          <a:lstStyle/>
          <a:p>
            <a:pPr algn="l">
              <a:lnSpc>
                <a:spcPct val="120000"/>
              </a:lnSpc>
            </a:pPr>
            <a:r>
              <a:rPr sz="1200" b="0" lang="ja-JP" altLang="en-US">
                <a:solidFill>
                  <a:srgbClr val="6B6B6B"/>
                </a:solidFill>
                <a:latin typeface="BIZ UDGothic"/>
                <a:ea typeface="BIZ UDGothic"/>
                <a:cs typeface="BIZ UDGothic"/>
              </a:rPr>
              <a:t>8・9 枚目｜小学生〜</a:t>
            </a:r>
          </a:p>
        </p:txBody>
      </p:sp>
      <p:sp>
        <p:nvSpPr>
          <p:cNvPr id="16" name="TextBox 15"/>
          <p:cNvSpPr txBox="1"/>
          <p:nvPr/>
        </p:nvSpPr>
        <p:spPr>
          <a:xfrm>
            <a:off x="3607993" y="3276600"/>
            <a:ext cx="2190673" cy="822960"/>
          </a:xfrm>
          <a:prstGeom prst="rect">
            <a:avLst/>
          </a:prstGeom>
          <a:noFill/>
        </p:spPr>
        <p:txBody>
          <a:bodyPr wrap="square" anchor="t" lIns="0" rIns="0" tIns="0" bIns="0">
            <a:noAutofit/>
          </a:bodyPr>
          <a:lstStyle/>
          <a:p>
            <a:pPr algn="l">
              <a:lnSpc>
                <a:spcPct val="125000"/>
              </a:lnSpc>
            </a:pPr>
            <a:r>
              <a:rPr sz="1400" b="0" lang="ja-JP" altLang="en-US">
                <a:solidFill>
                  <a:srgbClr val="111111"/>
                </a:solidFill>
                <a:latin typeface="BIZ UDGothic"/>
                <a:ea typeface="BIZ UDGothic"/>
                <a:cs typeface="BIZ UDGothic"/>
              </a:rPr>
              <a:t>見分けられないことも</a:t>
            </a:r>
            <a:br/>
            <a:r>
              <a:rPr sz="1400" b="0" lang="ja-JP" altLang="en-US">
                <a:solidFill>
                  <a:srgbClr val="111111"/>
                </a:solidFill>
                <a:latin typeface="BIZ UDGothic"/>
                <a:ea typeface="BIZ UDGothic"/>
                <a:cs typeface="BIZ UDGothic"/>
              </a:rPr>
              <a:t>ある。合言葉で確かめる</a:t>
            </a:r>
          </a:p>
        </p:txBody>
      </p:sp>
      <p:cxnSp>
        <p:nvCxnSpPr>
          <p:cNvPr id="17" name="Connector 16"/>
          <p:cNvCxnSpPr/>
          <p:nvPr/>
        </p:nvCxnSpPr>
        <p:spPr>
          <a:xfrm>
            <a:off x="3607993" y="4072128"/>
            <a:ext cx="2190674" cy="0"/>
          </a:xfrm>
          <a:prstGeom prst="line">
            <a:avLst/>
          </a:prstGeom>
          <a:ln w="12700">
            <a:solidFill>
              <a:srgbClr val="A6A6A6"/>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607993" y="4117848"/>
            <a:ext cx="2190673" cy="274320"/>
          </a:xfrm>
          <a:prstGeom prst="rect">
            <a:avLst/>
          </a:prstGeom>
          <a:noFill/>
        </p:spPr>
        <p:txBody>
          <a:bodyPr wrap="square" anchor="t" lIns="0" rIns="0" tIns="0" bIns="0">
            <a:noAutofit/>
          </a:bodyPr>
          <a:lstStyle/>
          <a:p>
            <a:pPr algn="l">
              <a:lnSpc>
                <a:spcPct val="120000"/>
              </a:lnSpc>
            </a:pPr>
            <a:r>
              <a:rPr sz="1200" b="1" lang="ja-JP" altLang="en-US">
                <a:solidFill>
                  <a:srgbClr val="E5383B"/>
                </a:solidFill>
                <a:latin typeface="BIZ UDGothic"/>
                <a:ea typeface="BIZ UDGothic"/>
                <a:cs typeface="BIZ UDGothic"/>
              </a:rPr>
              <a:t>今夜の一言</a:t>
            </a:r>
          </a:p>
        </p:txBody>
      </p:sp>
      <p:sp>
        <p:nvSpPr>
          <p:cNvPr id="19" name="TextBox 18"/>
          <p:cNvSpPr txBox="1"/>
          <p:nvPr/>
        </p:nvSpPr>
        <p:spPr>
          <a:xfrm>
            <a:off x="3607993" y="4373880"/>
            <a:ext cx="2190673" cy="731520"/>
          </a:xfrm>
          <a:prstGeom prst="rect">
            <a:avLst/>
          </a:prstGeom>
          <a:noFill/>
        </p:spPr>
        <p:txBody>
          <a:bodyPr wrap="square" anchor="t" lIns="0" rIns="0" tIns="0" bIns="0">
            <a:noAutofit/>
          </a:bodyPr>
          <a:lstStyle/>
          <a:p>
            <a:pPr algn="l">
              <a:lnSpc>
                <a:spcPct val="120000"/>
              </a:lnSpc>
            </a:pPr>
            <a:r>
              <a:rPr sz="1400" b="1" lang="ja-JP" altLang="en-US">
                <a:solidFill>
                  <a:srgbClr val="111111"/>
                </a:solidFill>
                <a:latin typeface="BIZ UDGothic"/>
                <a:ea typeface="BIZ UDGothic"/>
                <a:cs typeface="BIZ UDGothic"/>
              </a:rPr>
              <a:t>「うちだけの合言葉、</a:t>
            </a:r>
            <a:br/>
            <a:r>
              <a:rPr sz="1400" b="1" lang="ja-JP" altLang="en-US">
                <a:solidFill>
                  <a:srgbClr val="111111"/>
                </a:solidFill>
                <a:latin typeface="BIZ UDGothic"/>
                <a:ea typeface="BIZ UDGothic"/>
                <a:cs typeface="BIZ UDGothic"/>
              </a:rPr>
              <a:t>作ってみない？」</a:t>
            </a:r>
          </a:p>
        </p:txBody>
      </p:sp>
      <p:sp>
        <p:nvSpPr>
          <p:cNvPr id="20" name="Rounded Rectangle 19"/>
          <p:cNvSpPr/>
          <p:nvPr/>
        </p:nvSpPr>
        <p:spPr>
          <a:xfrm>
            <a:off x="6210147" y="2133600"/>
            <a:ext cx="2556433" cy="301752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6393027" y="2243328"/>
            <a:ext cx="2190673" cy="685800"/>
          </a:xfrm>
          <a:prstGeom prst="rect">
            <a:avLst/>
          </a:prstGeom>
          <a:noFill/>
        </p:spPr>
        <p:txBody>
          <a:bodyPr wrap="square" anchor="t" lIns="0" rIns="0" tIns="0" bIns="0">
            <a:noAutofit/>
          </a:bodyPr>
          <a:lstStyle/>
          <a:p>
            <a:pPr algn="l">
              <a:lnSpc>
                <a:spcPct val="112000"/>
              </a:lnSpc>
            </a:pPr>
            <a:r>
              <a:rPr sz="1800" b="1" lang="ja-JP" altLang="en-US">
                <a:solidFill>
                  <a:srgbClr val="111111"/>
                </a:solidFill>
                <a:latin typeface="BIZ UDGothic"/>
                <a:ea typeface="BIZ UDGothic"/>
                <a:cs typeface="BIZ UDGothic"/>
              </a:rPr>
              <a:t>友だちの</a:t>
            </a:r>
            <a:br/>
            <a:r>
              <a:rPr sz="1800" b="1" lang="ja-JP" altLang="en-US">
                <a:solidFill>
                  <a:srgbClr val="111111"/>
                </a:solidFill>
                <a:latin typeface="BIZ UDGothic"/>
                <a:ea typeface="BIZ UDGothic"/>
                <a:cs typeface="BIZ UDGothic"/>
              </a:rPr>
              <a:t>写真の加工</a:t>
            </a:r>
          </a:p>
        </p:txBody>
      </p:sp>
      <p:sp>
        <p:nvSpPr>
          <p:cNvPr id="22" name="TextBox 21"/>
          <p:cNvSpPr txBox="1"/>
          <p:nvPr/>
        </p:nvSpPr>
        <p:spPr>
          <a:xfrm>
            <a:off x="6393027" y="2956560"/>
            <a:ext cx="2190673" cy="274320"/>
          </a:xfrm>
          <a:prstGeom prst="rect">
            <a:avLst/>
          </a:prstGeom>
          <a:noFill/>
        </p:spPr>
        <p:txBody>
          <a:bodyPr wrap="square" anchor="t" lIns="0" rIns="0" tIns="0" bIns="0">
            <a:noAutofit/>
          </a:bodyPr>
          <a:lstStyle/>
          <a:p>
            <a:pPr algn="l">
              <a:lnSpc>
                <a:spcPct val="120000"/>
              </a:lnSpc>
            </a:pPr>
            <a:r>
              <a:rPr sz="1200" b="0" lang="ja-JP" altLang="en-US">
                <a:solidFill>
                  <a:srgbClr val="6B6B6B"/>
                </a:solidFill>
                <a:latin typeface="BIZ UDGothic"/>
                <a:ea typeface="BIZ UDGothic"/>
                <a:cs typeface="BIZ UDGothic"/>
              </a:rPr>
              <a:t>10・11 枚目｜中高生</a:t>
            </a:r>
          </a:p>
        </p:txBody>
      </p:sp>
      <p:sp>
        <p:nvSpPr>
          <p:cNvPr id="23" name="TextBox 22"/>
          <p:cNvSpPr txBox="1"/>
          <p:nvPr/>
        </p:nvSpPr>
        <p:spPr>
          <a:xfrm>
            <a:off x="6393027" y="3276600"/>
            <a:ext cx="2190673" cy="822960"/>
          </a:xfrm>
          <a:prstGeom prst="rect">
            <a:avLst/>
          </a:prstGeom>
          <a:noFill/>
        </p:spPr>
        <p:txBody>
          <a:bodyPr wrap="square" anchor="t" lIns="0" rIns="0" tIns="0" bIns="0">
            <a:noAutofit/>
          </a:bodyPr>
          <a:lstStyle/>
          <a:p>
            <a:pPr algn="l">
              <a:lnSpc>
                <a:spcPct val="125000"/>
              </a:lnSpc>
            </a:pPr>
            <a:r>
              <a:rPr sz="1400" b="0" lang="ja-JP" altLang="en-US">
                <a:solidFill>
                  <a:srgbClr val="111111"/>
                </a:solidFill>
                <a:latin typeface="BIZ UDGothic"/>
                <a:ea typeface="BIZ UDGothic"/>
                <a:cs typeface="BIZ UDGothic"/>
              </a:rPr>
              <a:t>加えた側の約 7 割は、</a:t>
            </a:r>
            <a:br/>
            <a:r>
              <a:rPr sz="1400" b="0" lang="ja-JP" altLang="en-US">
                <a:solidFill>
                  <a:srgbClr val="111111"/>
                </a:solidFill>
                <a:latin typeface="BIZ UDGothic"/>
                <a:ea typeface="BIZ UDGothic"/>
                <a:cs typeface="BIZ UDGothic"/>
              </a:rPr>
              <a:t>同じ学校の子ども</a:t>
            </a:r>
          </a:p>
        </p:txBody>
      </p:sp>
      <p:cxnSp>
        <p:nvCxnSpPr>
          <p:cNvPr id="24" name="Connector 23"/>
          <p:cNvCxnSpPr/>
          <p:nvPr/>
        </p:nvCxnSpPr>
        <p:spPr>
          <a:xfrm>
            <a:off x="6393027" y="4072128"/>
            <a:ext cx="2190674" cy="0"/>
          </a:xfrm>
          <a:prstGeom prst="line">
            <a:avLst/>
          </a:prstGeom>
          <a:ln w="12700">
            <a:solidFill>
              <a:srgbClr val="A6A6A6"/>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393027" y="4117848"/>
            <a:ext cx="2190673" cy="274320"/>
          </a:xfrm>
          <a:prstGeom prst="rect">
            <a:avLst/>
          </a:prstGeom>
          <a:noFill/>
        </p:spPr>
        <p:txBody>
          <a:bodyPr wrap="square" anchor="t" lIns="0" rIns="0" tIns="0" bIns="0">
            <a:noAutofit/>
          </a:bodyPr>
          <a:lstStyle/>
          <a:p>
            <a:pPr algn="l">
              <a:lnSpc>
                <a:spcPct val="120000"/>
              </a:lnSpc>
            </a:pPr>
            <a:r>
              <a:rPr sz="1200" b="1" lang="ja-JP" altLang="en-US">
                <a:solidFill>
                  <a:srgbClr val="E5383B"/>
                </a:solidFill>
                <a:latin typeface="BIZ UDGothic"/>
                <a:ea typeface="BIZ UDGothic"/>
                <a:cs typeface="BIZ UDGothic"/>
              </a:rPr>
              <a:t>今夜の一言</a:t>
            </a:r>
          </a:p>
        </p:txBody>
      </p:sp>
      <p:sp>
        <p:nvSpPr>
          <p:cNvPr id="26" name="TextBox 25"/>
          <p:cNvSpPr txBox="1"/>
          <p:nvPr/>
        </p:nvSpPr>
        <p:spPr>
          <a:xfrm>
            <a:off x="6393027" y="4373880"/>
            <a:ext cx="2190673" cy="731520"/>
          </a:xfrm>
          <a:prstGeom prst="rect">
            <a:avLst/>
          </a:prstGeom>
          <a:noFill/>
        </p:spPr>
        <p:txBody>
          <a:bodyPr wrap="square" anchor="t" lIns="0" rIns="0" tIns="0" bIns="0">
            <a:noAutofit/>
          </a:bodyPr>
          <a:lstStyle/>
          <a:p>
            <a:pPr algn="l">
              <a:lnSpc>
                <a:spcPct val="120000"/>
              </a:lnSpc>
            </a:pPr>
            <a:r>
              <a:rPr sz="1400" b="1" lang="ja-JP" altLang="en-US">
                <a:solidFill>
                  <a:srgbClr val="111111"/>
                </a:solidFill>
                <a:latin typeface="BIZ UDGothic"/>
                <a:ea typeface="BIZ UDGothic"/>
                <a:cs typeface="BIZ UDGothic"/>
              </a:rPr>
              <a:t>「ニュースで見たよ。</a:t>
            </a:r>
            <a:br/>
            <a:r>
              <a:rPr sz="1400" b="1" lang="ja-JP" altLang="en-US">
                <a:solidFill>
                  <a:srgbClr val="111111"/>
                </a:solidFill>
                <a:latin typeface="BIZ UDGothic"/>
                <a:ea typeface="BIZ UDGothic"/>
                <a:cs typeface="BIZ UDGothic"/>
              </a:rPr>
              <a:t>学校で、聞く？」</a:t>
            </a:r>
          </a:p>
        </p:txBody>
      </p:sp>
      <p:sp>
        <p:nvSpPr>
          <p:cNvPr id="27" name="Rounded Rectangle 26"/>
          <p:cNvSpPr/>
          <p:nvPr/>
        </p:nvSpPr>
        <p:spPr>
          <a:xfrm>
            <a:off x="8995181" y="2133600"/>
            <a:ext cx="2556433" cy="301752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9178061" y="2243328"/>
            <a:ext cx="2190673" cy="685800"/>
          </a:xfrm>
          <a:prstGeom prst="rect">
            <a:avLst/>
          </a:prstGeom>
          <a:noFill/>
        </p:spPr>
        <p:txBody>
          <a:bodyPr wrap="square" anchor="t" lIns="0" rIns="0" tIns="0" bIns="0">
            <a:noAutofit/>
          </a:bodyPr>
          <a:lstStyle/>
          <a:p>
            <a:pPr algn="l">
              <a:lnSpc>
                <a:spcPct val="112000"/>
              </a:lnSpc>
            </a:pPr>
            <a:r>
              <a:rPr sz="1800" b="1" lang="ja-JP" altLang="en-US">
                <a:solidFill>
                  <a:srgbClr val="111111"/>
                </a:solidFill>
                <a:latin typeface="BIZ UDGothic"/>
                <a:ea typeface="BIZ UDGothic"/>
                <a:cs typeface="BIZ UDGothic"/>
              </a:rPr>
              <a:t>話し相手としての</a:t>
            </a:r>
            <a:br/>
            <a:r>
              <a:rPr sz="1800" b="1" lang="ja-JP" altLang="en-US">
                <a:solidFill>
                  <a:srgbClr val="111111"/>
                </a:solidFill>
                <a:latin typeface="BIZ UDGothic"/>
                <a:ea typeface="BIZ UDGothic"/>
                <a:cs typeface="BIZ UDGothic"/>
              </a:rPr>
              <a:t>AI</a:t>
            </a:r>
          </a:p>
        </p:txBody>
      </p:sp>
      <p:sp>
        <p:nvSpPr>
          <p:cNvPr id="29" name="TextBox 28"/>
          <p:cNvSpPr txBox="1"/>
          <p:nvPr/>
        </p:nvSpPr>
        <p:spPr>
          <a:xfrm>
            <a:off x="9178061" y="2956560"/>
            <a:ext cx="2190673" cy="274320"/>
          </a:xfrm>
          <a:prstGeom prst="rect">
            <a:avLst/>
          </a:prstGeom>
          <a:noFill/>
        </p:spPr>
        <p:txBody>
          <a:bodyPr wrap="square" anchor="t" lIns="0" rIns="0" tIns="0" bIns="0">
            <a:noAutofit/>
          </a:bodyPr>
          <a:lstStyle/>
          <a:p>
            <a:pPr algn="l">
              <a:lnSpc>
                <a:spcPct val="120000"/>
              </a:lnSpc>
            </a:pPr>
            <a:r>
              <a:rPr sz="1200" b="0" lang="ja-JP" altLang="en-US">
                <a:solidFill>
                  <a:srgbClr val="6B6B6B"/>
                </a:solidFill>
                <a:latin typeface="BIZ UDGothic"/>
                <a:ea typeface="BIZ UDGothic"/>
                <a:cs typeface="BIZ UDGothic"/>
              </a:rPr>
              <a:t>12・13 枚目｜中高生</a:t>
            </a:r>
          </a:p>
        </p:txBody>
      </p:sp>
      <p:sp>
        <p:nvSpPr>
          <p:cNvPr id="30" name="TextBox 29"/>
          <p:cNvSpPr txBox="1"/>
          <p:nvPr/>
        </p:nvSpPr>
        <p:spPr>
          <a:xfrm>
            <a:off x="9178061" y="3276600"/>
            <a:ext cx="2190673" cy="822960"/>
          </a:xfrm>
          <a:prstGeom prst="rect">
            <a:avLst/>
          </a:prstGeom>
          <a:noFill/>
        </p:spPr>
        <p:txBody>
          <a:bodyPr wrap="square" anchor="t" lIns="0" rIns="0" tIns="0" bIns="0">
            <a:noAutofit/>
          </a:bodyPr>
          <a:lstStyle/>
          <a:p>
            <a:pPr algn="l">
              <a:lnSpc>
                <a:spcPct val="125000"/>
              </a:lnSpc>
            </a:pPr>
            <a:r>
              <a:rPr sz="1400" b="0" lang="ja-JP" altLang="en-US">
                <a:solidFill>
                  <a:srgbClr val="111111"/>
                </a:solidFill>
                <a:latin typeface="BIZ UDGothic"/>
                <a:ea typeface="BIZ UDGothic"/>
                <a:cs typeface="BIZ UDGothic"/>
              </a:rPr>
              <a:t>話を聞く相棒。</a:t>
            </a:r>
            <a:br/>
            <a:r>
              <a:rPr sz="1400" b="0" lang="ja-JP" altLang="en-US">
                <a:solidFill>
                  <a:srgbClr val="111111"/>
                </a:solidFill>
                <a:latin typeface="BIZ UDGothic"/>
                <a:ea typeface="BIZ UDGothic"/>
                <a:cs typeface="BIZ UDGothic"/>
              </a:rPr>
              <a:t>助けを呼べるのは人間</a:t>
            </a:r>
          </a:p>
        </p:txBody>
      </p:sp>
      <p:cxnSp>
        <p:nvCxnSpPr>
          <p:cNvPr id="31" name="Connector 30"/>
          <p:cNvCxnSpPr/>
          <p:nvPr/>
        </p:nvCxnSpPr>
        <p:spPr>
          <a:xfrm>
            <a:off x="9178061" y="4072128"/>
            <a:ext cx="2190674" cy="0"/>
          </a:xfrm>
          <a:prstGeom prst="line">
            <a:avLst/>
          </a:prstGeom>
          <a:ln w="12700">
            <a:solidFill>
              <a:srgbClr val="A6A6A6"/>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9178061" y="4117848"/>
            <a:ext cx="2190673" cy="274320"/>
          </a:xfrm>
          <a:prstGeom prst="rect">
            <a:avLst/>
          </a:prstGeom>
          <a:noFill/>
        </p:spPr>
        <p:txBody>
          <a:bodyPr wrap="square" anchor="t" lIns="0" rIns="0" tIns="0" bIns="0">
            <a:noAutofit/>
          </a:bodyPr>
          <a:lstStyle/>
          <a:p>
            <a:pPr algn="l">
              <a:lnSpc>
                <a:spcPct val="120000"/>
              </a:lnSpc>
            </a:pPr>
            <a:r>
              <a:rPr sz="1200" b="1" lang="ja-JP" altLang="en-US">
                <a:solidFill>
                  <a:srgbClr val="E5383B"/>
                </a:solidFill>
                <a:latin typeface="BIZ UDGothic"/>
                <a:ea typeface="BIZ UDGothic"/>
                <a:cs typeface="BIZ UDGothic"/>
              </a:rPr>
              <a:t>今夜の一言</a:t>
            </a:r>
          </a:p>
        </p:txBody>
      </p:sp>
      <p:sp>
        <p:nvSpPr>
          <p:cNvPr id="33" name="TextBox 32"/>
          <p:cNvSpPr txBox="1"/>
          <p:nvPr/>
        </p:nvSpPr>
        <p:spPr>
          <a:xfrm>
            <a:off x="9178061" y="4373880"/>
            <a:ext cx="2190673" cy="731520"/>
          </a:xfrm>
          <a:prstGeom prst="rect">
            <a:avLst/>
          </a:prstGeom>
          <a:noFill/>
        </p:spPr>
        <p:txBody>
          <a:bodyPr wrap="square" anchor="t" lIns="0" rIns="0" tIns="0" bIns="0">
            <a:noAutofit/>
          </a:bodyPr>
          <a:lstStyle/>
          <a:p>
            <a:pPr algn="l">
              <a:lnSpc>
                <a:spcPct val="120000"/>
              </a:lnSpc>
            </a:pPr>
            <a:r>
              <a:rPr sz="1400" b="1" lang="ja-JP" altLang="en-US">
                <a:solidFill>
                  <a:srgbClr val="111111"/>
                </a:solidFill>
                <a:latin typeface="BIZ UDGothic"/>
                <a:ea typeface="BIZ UDGothic"/>
                <a:cs typeface="BIZ UDGothic"/>
              </a:rPr>
              <a:t>「いちばん困ったとき、</a:t>
            </a:r>
            <a:br/>
            <a:r>
              <a:rPr sz="1400" b="1" lang="ja-JP" altLang="en-US">
                <a:solidFill>
                  <a:srgbClr val="111111"/>
                </a:solidFill>
                <a:latin typeface="BIZ UDGothic"/>
                <a:ea typeface="BIZ UDGothic"/>
                <a:cs typeface="BIZ UDGothic"/>
              </a:rPr>
              <a:t>誰に話す？」</a:t>
            </a:r>
          </a:p>
        </p:txBody>
      </p:sp>
      <p:sp>
        <p:nvSpPr>
          <p:cNvPr id="34" name="Rounded Rectangle 33"/>
          <p:cNvSpPr/>
          <p:nvPr/>
        </p:nvSpPr>
        <p:spPr>
          <a:xfrm>
            <a:off x="640080" y="5288280"/>
            <a:ext cx="10911535" cy="868680"/>
          </a:xfrm>
          <a:prstGeom prst="roundRect">
            <a:avLst>
              <a:gd name="adj" fmla="val 12000"/>
            </a:avLst>
          </a:prstGeom>
          <a:solidFill>
            <a:srgbClr val="FFFFFF"/>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5000"/>
              </a:lnSpc>
            </a:pPr>
            <a:r>
              <a:rPr sz="1500" b="1" lang="ja-JP" altLang="en-US">
                <a:solidFill>
                  <a:srgbClr val="111111"/>
                </a:solidFill>
                <a:latin typeface="BIZ UDGothic"/>
                <a:ea typeface="BIZ UDGothic"/>
                <a:cs typeface="BIZ UDGothic"/>
              </a:rPr>
              <a:t>お子さんの年齢で、今夜の話題が変わります</a:t>
            </a:r>
          </a:p>
          <a:p>
            <a:pPr algn="l">
              <a:lnSpc>
                <a:spcPct val="125000"/>
              </a:lnSpc>
            </a:pPr>
            <a:r>
              <a:rPr sz="1300" b="0" lang="ja-JP" altLang="en-US">
                <a:solidFill>
                  <a:srgbClr val="6B6B6B"/>
                </a:solidFill>
                <a:latin typeface="BIZ UDGothic"/>
                <a:ea typeface="BIZ UDGothic"/>
                <a:cs typeface="BIZ UDGothic"/>
              </a:rPr>
              <a:t>小学生：「宿題」と「合言葉」から。写真の加工と話し相手は、読んでおくだけで十分　／　中学生以上：AI は、子どものほうが詳しいことが多い。まず聞いてみる</a:t>
            </a:r>
          </a:p>
        </p:txBody>
      </p:sp>
      <p:sp>
        <p:nvSpPr>
          <p:cNvPr id="35" name="TextBox 34"/>
          <p:cNvSpPr txBox="1"/>
          <p:nvPr/>
        </p:nvSpPr>
        <p:spPr>
          <a:xfrm>
            <a:off x="640080" y="6248400"/>
            <a:ext cx="10911535" cy="320040"/>
          </a:xfrm>
          <a:prstGeom prst="rect">
            <a:avLst/>
          </a:prstGeom>
          <a:noFill/>
        </p:spPr>
        <p:txBody>
          <a:bodyPr wrap="square" anchor="t" lIns="0" rIns="0" tIns="0" bIns="0">
            <a:noAutofit/>
          </a:bodyPr>
          <a:lstStyle/>
          <a:p>
            <a:pPr algn="l">
              <a:lnSpc>
                <a:spcPct val="120000"/>
              </a:lnSpc>
            </a:pPr>
            <a:r>
              <a:rPr sz="1300" b="0" lang="ja-JP" altLang="en-US">
                <a:solidFill>
                  <a:srgbClr val="6B6B6B"/>
                </a:solidFill>
                <a:latin typeface="BIZ UDGothic"/>
                <a:ea typeface="BIZ UDGothic"/>
                <a:cs typeface="BIZ UDGothic"/>
              </a:rPr>
              <a:t>家で 1 人で読む：16 枚・20 分ほど　／　保護者会・PTA で話す：★の 9 枚で 10 分（話す人のメモつき）</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保護者が、夜ひとりで考えている 5 つの問い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いま、家で起きていること</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3</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sp>
        <p:nvSpPr>
          <p:cNvPr id="6" name="question"/>
          <p:cNvSpPr txBox="1"/>
          <p:nvPr/>
        </p:nvSpPr>
        <p:spPr>
          <a:xfrm>
            <a:off x="640080" y="1813560"/>
            <a:ext cx="9631375" cy="660400"/>
          </a:xfrm>
          <a:prstGeom prst="rect">
            <a:avLst/>
          </a:prstGeom>
          <a:noFill/>
        </p:spPr>
        <p:txBody>
          <a:bodyPr wrap="square" anchor="t" lIns="0" rIns="0" tIns="0" bIns="0">
            <a:noAutofit/>
          </a:bodyPr>
          <a:lstStyle/>
          <a:p>
            <a:pPr algn="l">
              <a:lnSpc>
                <a:spcPct val="120000"/>
              </a:lnSpc>
            </a:pPr>
            <a:r>
              <a:rPr sz="4000" b="1" lang="ja-JP" altLang="en-US">
                <a:solidFill>
                  <a:srgbClr val="111111"/>
                </a:solidFill>
                <a:latin typeface="BIZ UDGothic"/>
                <a:ea typeface="BIZ UDGothic"/>
                <a:cs typeface="BIZ UDGothic"/>
              </a:rPr>
              <a:t>「宿題を AI に手伝わせていい？」</a:t>
            </a:r>
          </a:p>
        </p:txBody>
      </p:sp>
      <p:sp>
        <p:nvSpPr>
          <p:cNvPr id="7" name="tag"/>
          <p:cNvSpPr txBox="1"/>
          <p:nvPr/>
        </p:nvSpPr>
        <p:spPr>
          <a:xfrm>
            <a:off x="10271455" y="2108200"/>
            <a:ext cx="1280160" cy="320040"/>
          </a:xfrm>
          <a:prstGeom prst="rect">
            <a:avLst/>
          </a:prstGeom>
          <a:noFill/>
        </p:spPr>
        <p:txBody>
          <a:bodyPr wrap="square" anchor="t" lIns="0" rIns="0" tIns="0" bIns="0">
            <a:noAutofit/>
          </a:bodyPr>
          <a:lstStyle/>
          <a:p>
            <a:pPr algn="r">
              <a:lnSpc>
                <a:spcPct val="120000"/>
              </a:lnSpc>
            </a:pPr>
            <a:r>
              <a:rPr sz="1500" b="0" lang="ja-JP" altLang="en-US">
                <a:solidFill>
                  <a:srgbClr val="6B6B6B"/>
                </a:solidFill>
                <a:latin typeface="BIZ UDGothic"/>
                <a:ea typeface="BIZ UDGothic"/>
                <a:cs typeface="BIZ UDGothic"/>
              </a:rPr>
              <a:t>→ 5・6</a:t>
            </a:r>
          </a:p>
        </p:txBody>
      </p:sp>
      <p:sp>
        <p:nvSpPr>
          <p:cNvPr id="8" name="question"/>
          <p:cNvSpPr txBox="1"/>
          <p:nvPr/>
        </p:nvSpPr>
        <p:spPr>
          <a:xfrm>
            <a:off x="1371600" y="2565400"/>
            <a:ext cx="8899855" cy="660400"/>
          </a:xfrm>
          <a:prstGeom prst="rect">
            <a:avLst/>
          </a:prstGeom>
          <a:noFill/>
        </p:spPr>
        <p:txBody>
          <a:bodyPr wrap="square" anchor="t" lIns="0" rIns="0" tIns="0" bIns="0">
            <a:noAutofit/>
          </a:bodyPr>
          <a:lstStyle/>
          <a:p>
            <a:pPr algn="l">
              <a:lnSpc>
                <a:spcPct val="120000"/>
              </a:lnSpc>
            </a:pPr>
            <a:r>
              <a:rPr sz="4000" b="1" lang="ja-JP" altLang="en-US">
                <a:solidFill>
                  <a:srgbClr val="111111"/>
                </a:solidFill>
                <a:latin typeface="BIZ UDGothic"/>
                <a:ea typeface="BIZ UDGothic"/>
                <a:cs typeface="BIZ UDGothic"/>
              </a:rPr>
              <a:t>「AI の詐欺から、家族をどう守る？」</a:t>
            </a:r>
          </a:p>
        </p:txBody>
      </p:sp>
      <p:sp>
        <p:nvSpPr>
          <p:cNvPr id="9" name="tag"/>
          <p:cNvSpPr txBox="1"/>
          <p:nvPr/>
        </p:nvSpPr>
        <p:spPr>
          <a:xfrm>
            <a:off x="10271455" y="2860040"/>
            <a:ext cx="1280160" cy="320040"/>
          </a:xfrm>
          <a:prstGeom prst="rect">
            <a:avLst/>
          </a:prstGeom>
          <a:noFill/>
        </p:spPr>
        <p:txBody>
          <a:bodyPr wrap="square" anchor="t" lIns="0" rIns="0" tIns="0" bIns="0">
            <a:noAutofit/>
          </a:bodyPr>
          <a:lstStyle/>
          <a:p>
            <a:pPr algn="r">
              <a:lnSpc>
                <a:spcPct val="120000"/>
              </a:lnSpc>
            </a:pPr>
            <a:r>
              <a:rPr sz="1500" b="0" lang="ja-JP" altLang="en-US">
                <a:solidFill>
                  <a:srgbClr val="6B6B6B"/>
                </a:solidFill>
                <a:latin typeface="BIZ UDGothic"/>
                <a:ea typeface="BIZ UDGothic"/>
                <a:cs typeface="BIZ UDGothic"/>
              </a:rPr>
              <a:t>→ 8・9</a:t>
            </a:r>
          </a:p>
        </p:txBody>
      </p:sp>
      <p:sp>
        <p:nvSpPr>
          <p:cNvPr id="10" name="question"/>
          <p:cNvSpPr txBox="1"/>
          <p:nvPr/>
        </p:nvSpPr>
        <p:spPr>
          <a:xfrm>
            <a:off x="640080" y="3317239"/>
            <a:ext cx="9631375" cy="594360"/>
          </a:xfrm>
          <a:prstGeom prst="rect">
            <a:avLst/>
          </a:prstGeom>
          <a:noFill/>
        </p:spPr>
        <p:txBody>
          <a:bodyPr wrap="square" anchor="t" lIns="0" rIns="0" tIns="0" bIns="0">
            <a:noAutofit/>
          </a:bodyPr>
          <a:lstStyle/>
          <a:p>
            <a:pPr algn="l">
              <a:lnSpc>
                <a:spcPct val="120000"/>
              </a:lnSpc>
            </a:pPr>
            <a:r>
              <a:rPr sz="3600" b="1" lang="ja-JP" altLang="en-US">
                <a:solidFill>
                  <a:srgbClr val="111111"/>
                </a:solidFill>
                <a:latin typeface="BIZ UDGothic"/>
                <a:ea typeface="BIZ UDGothic"/>
                <a:cs typeface="BIZ UDGothic"/>
              </a:rPr>
              <a:t>「うちの子が、友だちの写真を加工したら？」</a:t>
            </a:r>
          </a:p>
        </p:txBody>
      </p:sp>
      <p:sp>
        <p:nvSpPr>
          <p:cNvPr id="11" name="tag"/>
          <p:cNvSpPr txBox="1"/>
          <p:nvPr/>
        </p:nvSpPr>
        <p:spPr>
          <a:xfrm>
            <a:off x="10271455" y="3545840"/>
            <a:ext cx="1280160" cy="320040"/>
          </a:xfrm>
          <a:prstGeom prst="rect">
            <a:avLst/>
          </a:prstGeom>
          <a:noFill/>
        </p:spPr>
        <p:txBody>
          <a:bodyPr wrap="square" anchor="t" lIns="0" rIns="0" tIns="0" bIns="0">
            <a:noAutofit/>
          </a:bodyPr>
          <a:lstStyle/>
          <a:p>
            <a:pPr algn="r">
              <a:lnSpc>
                <a:spcPct val="120000"/>
              </a:lnSpc>
            </a:pPr>
            <a:r>
              <a:rPr sz="1500" b="0" lang="ja-JP" altLang="en-US">
                <a:solidFill>
                  <a:srgbClr val="6B6B6B"/>
                </a:solidFill>
                <a:latin typeface="BIZ UDGothic"/>
                <a:ea typeface="BIZ UDGothic"/>
                <a:cs typeface="BIZ UDGothic"/>
              </a:rPr>
              <a:t>→ 10・11</a:t>
            </a:r>
          </a:p>
        </p:txBody>
      </p:sp>
      <p:sp>
        <p:nvSpPr>
          <p:cNvPr id="12" name="question"/>
          <p:cNvSpPr txBox="1"/>
          <p:nvPr/>
        </p:nvSpPr>
        <p:spPr>
          <a:xfrm>
            <a:off x="1920239" y="4003039"/>
            <a:ext cx="8351215" cy="660400"/>
          </a:xfrm>
          <a:prstGeom prst="rect">
            <a:avLst/>
          </a:prstGeom>
          <a:noFill/>
        </p:spPr>
        <p:txBody>
          <a:bodyPr wrap="square" anchor="t" lIns="0" rIns="0" tIns="0" bIns="0">
            <a:noAutofit/>
          </a:bodyPr>
          <a:lstStyle/>
          <a:p>
            <a:pPr algn="l">
              <a:lnSpc>
                <a:spcPct val="120000"/>
              </a:lnSpc>
            </a:pPr>
            <a:r>
              <a:rPr sz="4000" b="1" lang="ja-JP" altLang="en-US">
                <a:solidFill>
                  <a:srgbClr val="111111"/>
                </a:solidFill>
                <a:latin typeface="BIZ UDGothic"/>
                <a:ea typeface="BIZ UDGothic"/>
                <a:cs typeface="BIZ UDGothic"/>
              </a:rPr>
              <a:t>「うちの子、AI と話しすぎ？」</a:t>
            </a:r>
          </a:p>
        </p:txBody>
      </p:sp>
      <p:sp>
        <p:nvSpPr>
          <p:cNvPr id="13" name="tag"/>
          <p:cNvSpPr txBox="1"/>
          <p:nvPr/>
        </p:nvSpPr>
        <p:spPr>
          <a:xfrm>
            <a:off x="10271455" y="4297679"/>
            <a:ext cx="1280160" cy="320040"/>
          </a:xfrm>
          <a:prstGeom prst="rect">
            <a:avLst/>
          </a:prstGeom>
          <a:noFill/>
        </p:spPr>
        <p:txBody>
          <a:bodyPr wrap="square" anchor="t" lIns="0" rIns="0" tIns="0" bIns="0">
            <a:noAutofit/>
          </a:bodyPr>
          <a:lstStyle/>
          <a:p>
            <a:pPr algn="r">
              <a:lnSpc>
                <a:spcPct val="120000"/>
              </a:lnSpc>
            </a:pPr>
            <a:r>
              <a:rPr sz="1500" b="0" lang="ja-JP" altLang="en-US">
                <a:solidFill>
                  <a:srgbClr val="6B6B6B"/>
                </a:solidFill>
                <a:latin typeface="BIZ UDGothic"/>
                <a:ea typeface="BIZ UDGothic"/>
                <a:cs typeface="BIZ UDGothic"/>
              </a:rPr>
              <a:t>→ 12・13</a:t>
            </a:r>
          </a:p>
        </p:txBody>
      </p:sp>
      <p:sp>
        <p:nvSpPr>
          <p:cNvPr id="14" name="question"/>
          <p:cNvSpPr txBox="1"/>
          <p:nvPr/>
        </p:nvSpPr>
        <p:spPr>
          <a:xfrm>
            <a:off x="1005840" y="4754879"/>
            <a:ext cx="9265615" cy="528320"/>
          </a:xfrm>
          <a:prstGeom prst="rect">
            <a:avLst/>
          </a:prstGeom>
          <a:noFill/>
        </p:spPr>
        <p:txBody>
          <a:bodyPr wrap="square" anchor="t" lIns="0" rIns="0" tIns="0" bIns="0">
            <a:noAutofit/>
          </a:bodyPr>
          <a:lstStyle/>
          <a:p>
            <a:pPr algn="l">
              <a:lnSpc>
                <a:spcPct val="120000"/>
              </a:lnSpc>
            </a:pPr>
            <a:r>
              <a:rPr sz="3200" b="1" lang="ja-JP" altLang="en-US">
                <a:solidFill>
                  <a:srgbClr val="6B6B6B"/>
                </a:solidFill>
                <a:latin typeface="BIZ UDGothic"/>
                <a:ea typeface="BIZ UDGothic"/>
                <a:cs typeface="BIZ UDGothic"/>
              </a:rPr>
              <a:t>「そもそも、私が分かってない」</a:t>
            </a:r>
          </a:p>
        </p:txBody>
      </p:sp>
      <p:sp>
        <p:nvSpPr>
          <p:cNvPr id="15" name="tag"/>
          <p:cNvSpPr txBox="1"/>
          <p:nvPr/>
        </p:nvSpPr>
        <p:spPr>
          <a:xfrm>
            <a:off x="10271455" y="4917439"/>
            <a:ext cx="1280160" cy="320040"/>
          </a:xfrm>
          <a:prstGeom prst="rect">
            <a:avLst/>
          </a:prstGeom>
          <a:noFill/>
        </p:spPr>
        <p:txBody>
          <a:bodyPr wrap="square" anchor="t" lIns="0" rIns="0" tIns="0" bIns="0">
            <a:noAutofit/>
          </a:bodyPr>
          <a:lstStyle/>
          <a:p>
            <a:pPr algn="r">
              <a:lnSpc>
                <a:spcPct val="120000"/>
              </a:lnSpc>
            </a:pPr>
            <a:r>
              <a:rPr sz="1500" b="0" lang="ja-JP" altLang="en-US">
                <a:solidFill>
                  <a:srgbClr val="6B6B6B"/>
                </a:solidFill>
                <a:latin typeface="BIZ UDGothic"/>
                <a:ea typeface="BIZ UDGothic"/>
                <a:cs typeface="BIZ UDGothic"/>
              </a:rPr>
              <a:t>→ 4</a:t>
            </a:r>
          </a:p>
        </p:txBody>
      </p:sp>
      <p:sp>
        <p:nvSpPr>
          <p:cNvPr id="16" name="TextBox 15"/>
          <p:cNvSpPr txBox="1"/>
          <p:nvPr/>
        </p:nvSpPr>
        <p:spPr>
          <a:xfrm>
            <a:off x="640080" y="5989320"/>
            <a:ext cx="10911535" cy="365760"/>
          </a:xfrm>
          <a:prstGeom prst="rect">
            <a:avLst/>
          </a:prstGeom>
          <a:noFill/>
        </p:spPr>
        <p:txBody>
          <a:bodyPr wrap="square" anchor="t" lIns="0" rIns="0" tIns="0" bIns="0">
            <a:noAutofit/>
          </a:bodyPr>
          <a:lstStyle/>
          <a:p>
            <a:pPr algn="l">
              <a:lnSpc>
                <a:spcPct val="120000"/>
              </a:lnSpc>
            </a:pPr>
            <a:r>
              <a:rPr sz="1800" b="0" lang="ja-JP" altLang="en-US">
                <a:solidFill>
                  <a:srgbClr val="6B6B6B"/>
                </a:solidFill>
                <a:latin typeface="BIZ UDGothic"/>
                <a:ea typeface="BIZ UDGothic"/>
                <a:cs typeface="BIZ UDGothic"/>
              </a:rPr>
              <a:t>答えは出しません。今夜、試せる一言を渡します。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106680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15〜19 歳の 9 割が使ったことがある。</a:t>
            </a:r>
            <a:br/>
            <a:r>
              <a:rPr sz="3000" b="1" lang="ja-JP" altLang="en-US">
                <a:solidFill>
                  <a:srgbClr val="111111"/>
                </a:solidFill>
                <a:latin typeface="BIZ UDGothic"/>
                <a:ea typeface="BIZ UDGothic"/>
                <a:cs typeface="BIZ UDGothic"/>
              </a:rPr>
              <a:t>私たち 30〜50 代は、4〜5 割台</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私たちも、1 年生</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4</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sp>
        <p:nvSpPr>
          <p:cNvPr id="6" name="TextBox 5"/>
          <p:cNvSpPr txBox="1"/>
          <p:nvPr/>
        </p:nvSpPr>
        <p:spPr>
          <a:xfrm>
            <a:off x="640080" y="2255520"/>
            <a:ext cx="5852160" cy="320040"/>
          </a:xfrm>
          <a:prstGeom prst="rect">
            <a:avLst/>
          </a:prstGeom>
          <a:noFill/>
        </p:spPr>
        <p:txBody>
          <a:bodyPr wrap="square" anchor="t" lIns="0" rIns="0" tIns="0" bIns="0">
            <a:noAutofit/>
          </a:bodyPr>
          <a:lstStyle/>
          <a:p>
            <a:pPr algn="l">
              <a:lnSpc>
                <a:spcPct val="120000"/>
              </a:lnSpc>
            </a:pPr>
            <a:r>
              <a:rPr sz="1500" b="0" lang="ja-JP" altLang="en-US">
                <a:solidFill>
                  <a:srgbClr val="6B6B6B"/>
                </a:solidFill>
                <a:latin typeface="BIZ UDGothic"/>
                <a:ea typeface="BIZ UDGothic"/>
                <a:cs typeface="BIZ UDGothic"/>
              </a:rPr>
              <a:t>生成 AI を使ったことがある人の割合（日本）</a:t>
            </a:r>
          </a:p>
        </p:txBody>
      </p:sp>
      <p:sp>
        <p:nvSpPr>
          <p:cNvPr id="7" name="TextBox 6"/>
          <p:cNvSpPr txBox="1"/>
          <p:nvPr/>
        </p:nvSpPr>
        <p:spPr>
          <a:xfrm>
            <a:off x="640080" y="2667000"/>
            <a:ext cx="1097280" cy="411480"/>
          </a:xfrm>
          <a:prstGeom prst="rect">
            <a:avLst/>
          </a:prstGeom>
          <a:noFill/>
        </p:spPr>
        <p:txBody>
          <a:bodyPr wrap="square" anchor="ctr" lIns="0" rIns="0" tIns="0" bIns="0">
            <a:noAutofit/>
          </a:bodyPr>
          <a:lstStyle/>
          <a:p>
            <a:pPr algn="l">
              <a:lnSpc>
                <a:spcPct val="120000"/>
              </a:lnSpc>
            </a:pPr>
            <a:r>
              <a:rPr sz="1700" b="1" lang="ja-JP" altLang="en-US">
                <a:solidFill>
                  <a:srgbClr val="111111"/>
                </a:solidFill>
                <a:latin typeface="BIZ UDGothic"/>
                <a:ea typeface="BIZ UDGothic"/>
                <a:cs typeface="BIZ UDGothic"/>
              </a:rPr>
              <a:t>15〜19 歳</a:t>
            </a:r>
          </a:p>
        </p:txBody>
      </p:sp>
      <p:sp>
        <p:nvSpPr>
          <p:cNvPr id="8" name="Rectangle 7"/>
          <p:cNvSpPr/>
          <p:nvPr/>
        </p:nvSpPr>
        <p:spPr>
          <a:xfrm>
            <a:off x="1828800" y="2694432"/>
            <a:ext cx="3605570" cy="36576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525810" y="2667000"/>
            <a:ext cx="1097280" cy="41148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91.7%</a:t>
            </a:r>
          </a:p>
        </p:txBody>
      </p:sp>
      <p:sp>
        <p:nvSpPr>
          <p:cNvPr id="10" name="TextBox 9"/>
          <p:cNvSpPr txBox="1"/>
          <p:nvPr/>
        </p:nvSpPr>
        <p:spPr>
          <a:xfrm>
            <a:off x="640080" y="3233928"/>
            <a:ext cx="1097280" cy="411480"/>
          </a:xfrm>
          <a:prstGeom prst="rect">
            <a:avLst/>
          </a:prstGeom>
          <a:noFill/>
        </p:spPr>
        <p:txBody>
          <a:bodyPr wrap="square" anchor="ctr" lIns="0" rIns="0" tIns="0" bIns="0">
            <a:noAutofit/>
          </a:bodyPr>
          <a:lstStyle/>
          <a:p>
            <a:pPr algn="l">
              <a:lnSpc>
                <a:spcPct val="120000"/>
              </a:lnSpc>
            </a:pPr>
            <a:r>
              <a:rPr sz="1700" b="1" lang="ja-JP" altLang="en-US">
                <a:solidFill>
                  <a:srgbClr val="111111"/>
                </a:solidFill>
                <a:latin typeface="BIZ UDGothic"/>
                <a:ea typeface="BIZ UDGothic"/>
                <a:cs typeface="BIZ UDGothic"/>
              </a:rPr>
              <a:t>20 代</a:t>
            </a:r>
          </a:p>
        </p:txBody>
      </p:sp>
      <p:sp>
        <p:nvSpPr>
          <p:cNvPr id="11" name="Rectangle 10"/>
          <p:cNvSpPr/>
          <p:nvPr/>
        </p:nvSpPr>
        <p:spPr>
          <a:xfrm>
            <a:off x="1828800" y="3261360"/>
            <a:ext cx="3074761" cy="36576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995001" y="3233928"/>
            <a:ext cx="1097280" cy="41148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78.2%</a:t>
            </a:r>
          </a:p>
        </p:txBody>
      </p:sp>
      <p:sp>
        <p:nvSpPr>
          <p:cNvPr id="13" name="TextBox 12"/>
          <p:cNvSpPr txBox="1"/>
          <p:nvPr/>
        </p:nvSpPr>
        <p:spPr>
          <a:xfrm>
            <a:off x="640080" y="3800856"/>
            <a:ext cx="1097280" cy="411480"/>
          </a:xfrm>
          <a:prstGeom prst="rect">
            <a:avLst/>
          </a:prstGeom>
          <a:noFill/>
        </p:spPr>
        <p:txBody>
          <a:bodyPr wrap="square" anchor="ctr" lIns="0" rIns="0" tIns="0" bIns="0">
            <a:noAutofit/>
          </a:bodyPr>
          <a:lstStyle/>
          <a:p>
            <a:pPr algn="l">
              <a:lnSpc>
                <a:spcPct val="120000"/>
              </a:lnSpc>
            </a:pPr>
            <a:r>
              <a:rPr sz="1700" b="1" lang="ja-JP" altLang="en-US">
                <a:solidFill>
                  <a:srgbClr val="111111"/>
                </a:solidFill>
                <a:latin typeface="BIZ UDGothic"/>
                <a:ea typeface="BIZ UDGothic"/>
                <a:cs typeface="BIZ UDGothic"/>
              </a:rPr>
              <a:t>30 代</a:t>
            </a:r>
          </a:p>
        </p:txBody>
      </p:sp>
      <p:sp>
        <p:nvSpPr>
          <p:cNvPr id="14" name="Rectangle 13"/>
          <p:cNvSpPr/>
          <p:nvPr/>
        </p:nvSpPr>
        <p:spPr>
          <a:xfrm>
            <a:off x="1828800" y="3828288"/>
            <a:ext cx="2213670" cy="36576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4133910" y="3800856"/>
            <a:ext cx="1097280" cy="41148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56.3%</a:t>
            </a:r>
          </a:p>
        </p:txBody>
      </p:sp>
      <p:sp>
        <p:nvSpPr>
          <p:cNvPr id="16" name="TextBox 15"/>
          <p:cNvSpPr txBox="1"/>
          <p:nvPr/>
        </p:nvSpPr>
        <p:spPr>
          <a:xfrm>
            <a:off x="640080" y="4367784"/>
            <a:ext cx="1097280" cy="411480"/>
          </a:xfrm>
          <a:prstGeom prst="rect">
            <a:avLst/>
          </a:prstGeom>
          <a:noFill/>
        </p:spPr>
        <p:txBody>
          <a:bodyPr wrap="square" anchor="ctr" lIns="0" rIns="0" tIns="0" bIns="0">
            <a:noAutofit/>
          </a:bodyPr>
          <a:lstStyle/>
          <a:p>
            <a:pPr algn="l">
              <a:lnSpc>
                <a:spcPct val="120000"/>
              </a:lnSpc>
            </a:pPr>
            <a:r>
              <a:rPr sz="1700" b="1" lang="ja-JP" altLang="en-US">
                <a:solidFill>
                  <a:srgbClr val="111111"/>
                </a:solidFill>
                <a:latin typeface="BIZ UDGothic"/>
                <a:ea typeface="BIZ UDGothic"/>
                <a:cs typeface="BIZ UDGothic"/>
              </a:rPr>
              <a:t>40 代</a:t>
            </a:r>
          </a:p>
        </p:txBody>
      </p:sp>
      <p:sp>
        <p:nvSpPr>
          <p:cNvPr id="17" name="Rectangle 16"/>
          <p:cNvSpPr/>
          <p:nvPr/>
        </p:nvSpPr>
        <p:spPr>
          <a:xfrm>
            <a:off x="1828800" y="4395216"/>
            <a:ext cx="1926640" cy="36576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3846880" y="4367784"/>
            <a:ext cx="1097280" cy="41148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49.0%</a:t>
            </a:r>
          </a:p>
        </p:txBody>
      </p:sp>
      <p:sp>
        <p:nvSpPr>
          <p:cNvPr id="19" name="TextBox 18"/>
          <p:cNvSpPr txBox="1"/>
          <p:nvPr/>
        </p:nvSpPr>
        <p:spPr>
          <a:xfrm>
            <a:off x="640080" y="4934712"/>
            <a:ext cx="1097280" cy="411480"/>
          </a:xfrm>
          <a:prstGeom prst="rect">
            <a:avLst/>
          </a:prstGeom>
          <a:noFill/>
        </p:spPr>
        <p:txBody>
          <a:bodyPr wrap="square" anchor="ctr" lIns="0" rIns="0" tIns="0" bIns="0">
            <a:noAutofit/>
          </a:bodyPr>
          <a:lstStyle/>
          <a:p>
            <a:pPr algn="l">
              <a:lnSpc>
                <a:spcPct val="120000"/>
              </a:lnSpc>
            </a:pPr>
            <a:r>
              <a:rPr sz="1700" b="1" lang="ja-JP" altLang="en-US">
                <a:solidFill>
                  <a:srgbClr val="111111"/>
                </a:solidFill>
                <a:latin typeface="BIZ UDGothic"/>
                <a:ea typeface="BIZ UDGothic"/>
                <a:cs typeface="BIZ UDGothic"/>
              </a:rPr>
              <a:t>50 代</a:t>
            </a:r>
          </a:p>
        </p:txBody>
      </p:sp>
      <p:sp>
        <p:nvSpPr>
          <p:cNvPr id="20" name="Rectangle 19"/>
          <p:cNvSpPr/>
          <p:nvPr/>
        </p:nvSpPr>
        <p:spPr>
          <a:xfrm>
            <a:off x="1828800" y="4962144"/>
            <a:ext cx="1737908" cy="36576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658148" y="4934712"/>
            <a:ext cx="1097280" cy="41148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44.2%</a:t>
            </a:r>
          </a:p>
        </p:txBody>
      </p:sp>
      <p:sp>
        <p:nvSpPr>
          <p:cNvPr id="22" name="TextBox 21"/>
          <p:cNvSpPr txBox="1"/>
          <p:nvPr/>
        </p:nvSpPr>
        <p:spPr>
          <a:xfrm>
            <a:off x="1828800" y="5501640"/>
            <a:ext cx="4572000" cy="320040"/>
          </a:xfrm>
          <a:prstGeom prst="rect">
            <a:avLst/>
          </a:prstGeom>
          <a:noFill/>
        </p:spPr>
        <p:txBody>
          <a:bodyPr wrap="square" anchor="t" lIns="0" rIns="0" tIns="0" bIns="0">
            <a:noAutofit/>
          </a:bodyPr>
          <a:lstStyle/>
          <a:p>
            <a:pPr algn="l">
              <a:lnSpc>
                <a:spcPct val="120000"/>
              </a:lnSpc>
            </a:pPr>
            <a:r>
              <a:rPr sz="1300" b="0" lang="ja-JP" altLang="en-US">
                <a:solidFill>
                  <a:srgbClr val="6B6B6B"/>
                </a:solidFill>
                <a:latin typeface="BIZ UDGothic"/>
                <a:ea typeface="BIZ UDGothic"/>
                <a:cs typeface="BIZ UDGothic"/>
              </a:rPr>
              <a:t>黒い棒が、保護者世代（30〜50 代）</a:t>
            </a:r>
          </a:p>
        </p:txBody>
      </p:sp>
      <p:cxnSp>
        <p:nvCxnSpPr>
          <p:cNvPr id="23" name="Connector 22"/>
          <p:cNvCxnSpPr/>
          <p:nvPr/>
        </p:nvCxnSpPr>
        <p:spPr>
          <a:xfrm>
            <a:off x="6812280" y="2346960"/>
            <a:ext cx="0" cy="3048000"/>
          </a:xfrm>
          <a:prstGeom prst="line">
            <a:avLst/>
          </a:prstGeom>
          <a:ln w="12700">
            <a:solidFill>
              <a:srgbClr val="A6A6A6"/>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086600" y="2255520"/>
            <a:ext cx="4480560" cy="548640"/>
          </a:xfrm>
          <a:prstGeom prst="rect">
            <a:avLst/>
          </a:prstGeom>
          <a:noFill/>
        </p:spPr>
        <p:txBody>
          <a:bodyPr wrap="square" anchor="t" lIns="0" rIns="0" tIns="0" bIns="0">
            <a:noAutofit/>
          </a:bodyPr>
          <a:lstStyle/>
          <a:p>
            <a:pPr algn="l">
              <a:lnSpc>
                <a:spcPct val="120000"/>
              </a:lnSpc>
            </a:pPr>
            <a:r>
              <a:rPr sz="1300" b="0" lang="ja-JP" altLang="en-US">
                <a:solidFill>
                  <a:srgbClr val="6B6B6B"/>
                </a:solidFill>
                <a:latin typeface="BIZ UDGothic"/>
                <a:ea typeface="BIZ UDGothic"/>
                <a:cs typeface="BIZ UDGothic"/>
              </a:rPr>
              <a:t>小学生の保護者 722 人に聞くと</a:t>
            </a:r>
            <a:br/>
            <a:r>
              <a:rPr sz="1300" b="0" lang="ja-JP" altLang="en-US">
                <a:solidFill>
                  <a:srgbClr val="6B6B6B"/>
                </a:solidFill>
                <a:latin typeface="BIZ UDGothic"/>
                <a:ea typeface="BIZ UDGothic"/>
                <a:cs typeface="BIZ UDGothic"/>
              </a:rPr>
              <a:t>（民間のネット調査。全国の平均ではない）</a:t>
            </a:r>
          </a:p>
        </p:txBody>
      </p:sp>
      <p:sp>
        <p:nvSpPr>
          <p:cNvPr id="25" name="TextBox 24"/>
          <p:cNvSpPr txBox="1"/>
          <p:nvPr/>
        </p:nvSpPr>
        <p:spPr>
          <a:xfrm>
            <a:off x="7086600" y="2941320"/>
            <a:ext cx="160020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約 4 割</a:t>
            </a:r>
          </a:p>
        </p:txBody>
      </p:sp>
      <p:sp>
        <p:nvSpPr>
          <p:cNvPr id="26" name="TextBox 25"/>
          <p:cNvSpPr txBox="1"/>
          <p:nvPr/>
        </p:nvSpPr>
        <p:spPr>
          <a:xfrm>
            <a:off x="8732520" y="2941320"/>
            <a:ext cx="2880360" cy="640080"/>
          </a:xfrm>
          <a:prstGeom prst="rect">
            <a:avLst/>
          </a:prstGeom>
          <a:noFill/>
        </p:spPr>
        <p:txBody>
          <a:bodyPr wrap="square" anchor="ctr" lIns="0" rIns="0" tIns="0" bIns="0">
            <a:noAutofit/>
          </a:bodyPr>
          <a:lstStyle/>
          <a:p>
            <a:pPr algn="l">
              <a:lnSpc>
                <a:spcPct val="115000"/>
              </a:lnSpc>
            </a:pPr>
            <a:r>
              <a:rPr sz="1300" b="0" lang="ja-JP" altLang="en-US">
                <a:solidFill>
                  <a:srgbClr val="111111"/>
                </a:solidFill>
                <a:latin typeface="BIZ UDGothic"/>
                <a:ea typeface="BIZ UDGothic"/>
                <a:cs typeface="BIZ UDGothic"/>
              </a:rPr>
              <a:t>小学生が、もう使っている（小 1〜3 年 37.9%・小 4〜6 年 40.4%）</a:t>
            </a:r>
          </a:p>
        </p:txBody>
      </p:sp>
      <p:sp>
        <p:nvSpPr>
          <p:cNvPr id="27" name="TextBox 26"/>
          <p:cNvSpPr txBox="1"/>
          <p:nvPr/>
        </p:nvSpPr>
        <p:spPr>
          <a:xfrm>
            <a:off x="7086600" y="3654552"/>
            <a:ext cx="160020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37.4%</a:t>
            </a:r>
          </a:p>
        </p:txBody>
      </p:sp>
      <p:sp>
        <p:nvSpPr>
          <p:cNvPr id="28" name="TextBox 27"/>
          <p:cNvSpPr txBox="1"/>
          <p:nvPr/>
        </p:nvSpPr>
        <p:spPr>
          <a:xfrm>
            <a:off x="8732520" y="3654552"/>
            <a:ext cx="2880360" cy="640080"/>
          </a:xfrm>
          <a:prstGeom prst="rect">
            <a:avLst/>
          </a:prstGeom>
          <a:noFill/>
        </p:spPr>
        <p:txBody>
          <a:bodyPr wrap="square" anchor="ctr" lIns="0" rIns="0" tIns="0" bIns="0">
            <a:noAutofit/>
          </a:bodyPr>
          <a:lstStyle/>
          <a:p>
            <a:pPr algn="l">
              <a:lnSpc>
                <a:spcPct val="115000"/>
              </a:lnSpc>
            </a:pPr>
            <a:r>
              <a:rPr sz="1300" b="0" lang="ja-JP" altLang="en-US">
                <a:solidFill>
                  <a:srgbClr val="111111"/>
                </a:solidFill>
                <a:latin typeface="BIZ UDGothic"/>
                <a:ea typeface="BIZ UDGothic"/>
                <a:cs typeface="BIZ UDGothic"/>
              </a:rPr>
              <a:t>保護者が「子どもに教えられない」と答えた</a:t>
            </a:r>
          </a:p>
        </p:txBody>
      </p:sp>
      <p:sp>
        <p:nvSpPr>
          <p:cNvPr id="29" name="TextBox 28"/>
          <p:cNvSpPr txBox="1"/>
          <p:nvPr/>
        </p:nvSpPr>
        <p:spPr>
          <a:xfrm>
            <a:off x="7086600" y="4367784"/>
            <a:ext cx="160020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10.1%</a:t>
            </a:r>
          </a:p>
        </p:txBody>
      </p:sp>
      <p:sp>
        <p:nvSpPr>
          <p:cNvPr id="30" name="TextBox 29"/>
          <p:cNvSpPr txBox="1"/>
          <p:nvPr/>
        </p:nvSpPr>
        <p:spPr>
          <a:xfrm>
            <a:off x="8732520" y="4367784"/>
            <a:ext cx="2880360" cy="640080"/>
          </a:xfrm>
          <a:prstGeom prst="rect">
            <a:avLst/>
          </a:prstGeom>
          <a:noFill/>
        </p:spPr>
        <p:txBody>
          <a:bodyPr wrap="square" anchor="ctr" lIns="0" rIns="0" tIns="0" bIns="0">
            <a:noAutofit/>
          </a:bodyPr>
          <a:lstStyle/>
          <a:p>
            <a:pPr algn="l">
              <a:lnSpc>
                <a:spcPct val="115000"/>
              </a:lnSpc>
            </a:pPr>
            <a:r>
              <a:rPr sz="1300" b="0" lang="ja-JP" altLang="en-US">
                <a:solidFill>
                  <a:srgbClr val="111111"/>
                </a:solidFill>
                <a:latin typeface="BIZ UDGothic"/>
                <a:ea typeface="BIZ UDGothic"/>
                <a:cs typeface="BIZ UDGothic"/>
              </a:rPr>
              <a:t>家庭に、AI の使い方のルールがある</a:t>
            </a:r>
          </a:p>
        </p:txBody>
      </p:sp>
      <p:sp>
        <p:nvSpPr>
          <p:cNvPr id="31" name="TextBox 30"/>
          <p:cNvSpPr txBox="1"/>
          <p:nvPr/>
        </p:nvSpPr>
        <p:spPr>
          <a:xfrm>
            <a:off x="7086600" y="5081016"/>
            <a:ext cx="160020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41.1%</a:t>
            </a:r>
          </a:p>
        </p:txBody>
      </p:sp>
      <p:sp>
        <p:nvSpPr>
          <p:cNvPr id="32" name="TextBox 31"/>
          <p:cNvSpPr txBox="1"/>
          <p:nvPr/>
        </p:nvSpPr>
        <p:spPr>
          <a:xfrm>
            <a:off x="8732520" y="5081016"/>
            <a:ext cx="2880360" cy="640080"/>
          </a:xfrm>
          <a:prstGeom prst="rect">
            <a:avLst/>
          </a:prstGeom>
          <a:noFill/>
        </p:spPr>
        <p:txBody>
          <a:bodyPr wrap="square" anchor="ctr" lIns="0" rIns="0" tIns="0" bIns="0">
            <a:noAutofit/>
          </a:bodyPr>
          <a:lstStyle/>
          <a:p>
            <a:pPr algn="l">
              <a:lnSpc>
                <a:spcPct val="115000"/>
              </a:lnSpc>
            </a:pPr>
            <a:r>
              <a:rPr sz="1300" b="0" lang="ja-JP" altLang="en-US">
                <a:solidFill>
                  <a:srgbClr val="111111"/>
                </a:solidFill>
                <a:latin typeface="BIZ UDGothic"/>
                <a:ea typeface="BIZ UDGothic"/>
                <a:cs typeface="BIZ UDGothic"/>
              </a:rPr>
              <a:t>AI の話題を、一度も出したことがない</a:t>
            </a:r>
          </a:p>
        </p:txBody>
      </p:sp>
      <p:sp>
        <p:nvSpPr>
          <p:cNvPr id="33"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出典：総務省『令和8年版 情報通信白書』図表Ⅰ-1-1-7（2026年1〜2月調査、日本 1,236 人。15〜19 歳を含む）。SHIFT AI「夏休みの子どものAI利用に関する保護者アンケート調査」（2026年7月、小学1〜6年生の保護者 722 人。民間のインターネット調査で、全国の平均ではない）</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ズルかどうかは、その宿題で何を身につけたいかで決まる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宿題と AI ①</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5</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sp>
        <p:nvSpPr>
          <p:cNvPr id="6" name="TextBox 5"/>
          <p:cNvSpPr txBox="1"/>
          <p:nvPr/>
        </p:nvSpPr>
        <p:spPr>
          <a:xfrm>
            <a:off x="640080" y="1722120"/>
            <a:ext cx="2057400" cy="320040"/>
          </a:xfrm>
          <a:prstGeom prst="rect">
            <a:avLst/>
          </a:prstGeom>
          <a:noFill/>
        </p:spPr>
        <p:txBody>
          <a:bodyPr wrap="square" anchor="t" lIns="0" rIns="0" tIns="0" bIns="0">
            <a:noAutofit/>
          </a:bodyPr>
          <a:lstStyle/>
          <a:p>
            <a:pPr algn="l">
              <a:lnSpc>
                <a:spcPct val="120000"/>
              </a:lnSpc>
            </a:pPr>
            <a:r>
              <a:rPr sz="1300" b="1" lang="ja-JP" altLang="en-US">
                <a:solidFill>
                  <a:srgbClr val="6B6B6B"/>
                </a:solidFill>
                <a:latin typeface="BIZ UDGothic"/>
                <a:ea typeface="BIZ UDGothic"/>
                <a:cs typeface="BIZ UDGothic"/>
              </a:rPr>
              <a:t>宿題</a:t>
            </a:r>
          </a:p>
        </p:txBody>
      </p:sp>
      <p:sp>
        <p:nvSpPr>
          <p:cNvPr id="7" name="TextBox 6"/>
          <p:cNvSpPr txBox="1"/>
          <p:nvPr/>
        </p:nvSpPr>
        <p:spPr>
          <a:xfrm>
            <a:off x="2697480" y="1722120"/>
            <a:ext cx="2377440" cy="320040"/>
          </a:xfrm>
          <a:prstGeom prst="rect">
            <a:avLst/>
          </a:prstGeom>
          <a:noFill/>
        </p:spPr>
        <p:txBody>
          <a:bodyPr wrap="square" anchor="t" lIns="0" rIns="0" tIns="0" bIns="0">
            <a:noAutofit/>
          </a:bodyPr>
          <a:lstStyle/>
          <a:p>
            <a:pPr algn="l">
              <a:lnSpc>
                <a:spcPct val="120000"/>
              </a:lnSpc>
            </a:pPr>
            <a:r>
              <a:rPr sz="1300" b="1" lang="ja-JP" altLang="en-US">
                <a:solidFill>
                  <a:srgbClr val="6B6B6B"/>
                </a:solidFill>
                <a:latin typeface="BIZ UDGothic"/>
                <a:ea typeface="BIZ UDGothic"/>
                <a:cs typeface="BIZ UDGothic"/>
              </a:rPr>
              <a:t>身につけたいこと</a:t>
            </a:r>
          </a:p>
        </p:txBody>
      </p:sp>
      <p:sp>
        <p:nvSpPr>
          <p:cNvPr id="8" name="TextBox 7"/>
          <p:cNvSpPr txBox="1"/>
          <p:nvPr/>
        </p:nvSpPr>
        <p:spPr>
          <a:xfrm>
            <a:off x="5074920" y="1722120"/>
            <a:ext cx="2377440" cy="320040"/>
          </a:xfrm>
          <a:prstGeom prst="rect">
            <a:avLst/>
          </a:prstGeom>
          <a:noFill/>
        </p:spPr>
        <p:txBody>
          <a:bodyPr wrap="square" anchor="t" lIns="0" rIns="0" tIns="0" bIns="0">
            <a:noAutofit/>
          </a:bodyPr>
          <a:lstStyle/>
          <a:p>
            <a:pPr algn="l">
              <a:lnSpc>
                <a:spcPct val="120000"/>
              </a:lnSpc>
            </a:pPr>
            <a:r>
              <a:rPr sz="1300" b="1" lang="ja-JP" altLang="en-US">
                <a:solidFill>
                  <a:srgbClr val="6B6B6B"/>
                </a:solidFill>
                <a:latin typeface="BIZ UDGothic"/>
                <a:ea typeface="BIZ UDGothic"/>
                <a:cs typeface="BIZ UDGothic"/>
              </a:rPr>
              <a:t>AI に任せきりにすると</a:t>
            </a:r>
          </a:p>
        </p:txBody>
      </p:sp>
      <p:sp>
        <p:nvSpPr>
          <p:cNvPr id="9" name="TextBox 8"/>
          <p:cNvSpPr txBox="1"/>
          <p:nvPr/>
        </p:nvSpPr>
        <p:spPr>
          <a:xfrm>
            <a:off x="7452360" y="1722120"/>
            <a:ext cx="2743200" cy="320040"/>
          </a:xfrm>
          <a:prstGeom prst="rect">
            <a:avLst/>
          </a:prstGeom>
          <a:noFill/>
        </p:spPr>
        <p:txBody>
          <a:bodyPr wrap="square" anchor="t" lIns="0" rIns="0" tIns="0" bIns="0">
            <a:noAutofit/>
          </a:bodyPr>
          <a:lstStyle/>
          <a:p>
            <a:pPr algn="l">
              <a:lnSpc>
                <a:spcPct val="120000"/>
              </a:lnSpc>
            </a:pPr>
            <a:r>
              <a:rPr sz="1300" b="1" lang="ja-JP" altLang="en-US">
                <a:solidFill>
                  <a:srgbClr val="6B6B6B"/>
                </a:solidFill>
                <a:latin typeface="BIZ UDGothic"/>
                <a:ea typeface="BIZ UDGothic"/>
                <a:cs typeface="BIZ UDGothic"/>
              </a:rPr>
              <a:t>使ってよさそうな場面</a:t>
            </a:r>
          </a:p>
        </p:txBody>
      </p:sp>
      <p:sp>
        <p:nvSpPr>
          <p:cNvPr id="10" name="Rounded Rectangle 9"/>
          <p:cNvSpPr/>
          <p:nvPr/>
        </p:nvSpPr>
        <p:spPr>
          <a:xfrm>
            <a:off x="640080" y="2087880"/>
            <a:ext cx="9555480" cy="1051560"/>
          </a:xfrm>
          <a:prstGeom prst="roundRect">
            <a:avLst>
              <a:gd name="adj" fmla="val 8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77240" y="2087880"/>
            <a:ext cx="1874519" cy="1051560"/>
          </a:xfrm>
          <a:prstGeom prst="rect">
            <a:avLst/>
          </a:prstGeom>
          <a:noFill/>
        </p:spPr>
        <p:txBody>
          <a:bodyPr wrap="square" anchor="ctr" lIns="0" rIns="0" tIns="0" bIns="0">
            <a:noAutofit/>
          </a:bodyPr>
          <a:lstStyle/>
          <a:p>
            <a:pPr algn="l">
              <a:lnSpc>
                <a:spcPct val="120000"/>
              </a:lnSpc>
            </a:pPr>
            <a:r>
              <a:rPr sz="1500" b="1" lang="ja-JP" altLang="en-US">
                <a:solidFill>
                  <a:srgbClr val="111111"/>
                </a:solidFill>
                <a:latin typeface="BIZ UDGothic"/>
                <a:ea typeface="BIZ UDGothic"/>
                <a:cs typeface="BIZ UDGothic"/>
              </a:rPr>
              <a:t>ドリル・問題集</a:t>
            </a:r>
            <a:br/>
            <a:r>
              <a:rPr sz="1500" b="1" lang="ja-JP" altLang="en-US">
                <a:solidFill>
                  <a:srgbClr val="111111"/>
                </a:solidFill>
                <a:latin typeface="BIZ UDGothic"/>
                <a:ea typeface="BIZ UDGothic"/>
                <a:cs typeface="BIZ UDGothic"/>
              </a:rPr>
              <a:t>漢字・計算・英単語</a:t>
            </a:r>
          </a:p>
        </p:txBody>
      </p:sp>
      <p:sp>
        <p:nvSpPr>
          <p:cNvPr id="12" name="TextBox 11"/>
          <p:cNvSpPr txBox="1"/>
          <p:nvPr/>
        </p:nvSpPr>
        <p:spPr>
          <a:xfrm>
            <a:off x="2834640" y="2087880"/>
            <a:ext cx="2194560" cy="105156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手を動かして</a:t>
            </a:r>
            <a:br/>
            <a:r>
              <a:rPr sz="1500" b="0" lang="ja-JP" altLang="en-US">
                <a:solidFill>
                  <a:srgbClr val="111111"/>
                </a:solidFill>
                <a:latin typeface="BIZ UDGothic"/>
                <a:ea typeface="BIZ UDGothic"/>
                <a:cs typeface="BIZ UDGothic"/>
              </a:rPr>
              <a:t>覚える</a:t>
            </a:r>
          </a:p>
        </p:txBody>
      </p:sp>
      <p:sp>
        <p:nvSpPr>
          <p:cNvPr id="13" name="TextBox 12"/>
          <p:cNvSpPr txBox="1"/>
          <p:nvPr/>
        </p:nvSpPr>
        <p:spPr>
          <a:xfrm>
            <a:off x="5212080" y="2087880"/>
            <a:ext cx="2194560" cy="1051560"/>
          </a:xfrm>
          <a:prstGeom prst="rect">
            <a:avLst/>
          </a:prstGeom>
          <a:noFill/>
        </p:spPr>
        <p:txBody>
          <a:bodyPr wrap="square" anchor="ctr" lIns="0" rIns="0" tIns="0" bIns="0">
            <a:noAutofit/>
          </a:bodyPr>
          <a:lstStyle/>
          <a:p>
            <a:pPr algn="l">
              <a:lnSpc>
                <a:spcPct val="120000"/>
              </a:lnSpc>
            </a:pPr>
            <a:r>
              <a:rPr sz="1500" b="0" lang="ja-JP" altLang="en-US">
                <a:solidFill>
                  <a:srgbClr val="E5383B"/>
                </a:solidFill>
                <a:latin typeface="BIZ UDGothic"/>
                <a:ea typeface="BIZ UDGothic"/>
                <a:cs typeface="BIZ UDGothic"/>
              </a:rPr>
              <a:t>答えだけだと、</a:t>
            </a:r>
            <a:br/>
            <a:r>
              <a:rPr sz="1500" b="0" lang="ja-JP" altLang="en-US">
                <a:solidFill>
                  <a:srgbClr val="E5383B"/>
                </a:solidFill>
                <a:latin typeface="BIZ UDGothic"/>
                <a:ea typeface="BIZ UDGothic"/>
                <a:cs typeface="BIZ UDGothic"/>
              </a:rPr>
              <a:t>身につかない</a:t>
            </a:r>
          </a:p>
        </p:txBody>
      </p:sp>
      <p:sp>
        <p:nvSpPr>
          <p:cNvPr id="14" name="TextBox 13"/>
          <p:cNvSpPr txBox="1"/>
          <p:nvPr/>
        </p:nvSpPr>
        <p:spPr>
          <a:xfrm>
            <a:off x="7589520" y="2087880"/>
            <a:ext cx="2560320" cy="105156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間違えた問題の解き方を、</a:t>
            </a:r>
            <a:br/>
            <a:r>
              <a:rPr sz="1500" b="0" lang="ja-JP" altLang="en-US">
                <a:solidFill>
                  <a:srgbClr val="111111"/>
                </a:solidFill>
                <a:latin typeface="BIZ UDGothic"/>
                <a:ea typeface="BIZ UDGothic"/>
                <a:cs typeface="BIZ UDGothic"/>
              </a:rPr>
              <a:t>説明してもらう</a:t>
            </a:r>
          </a:p>
        </p:txBody>
      </p:sp>
      <p:sp>
        <p:nvSpPr>
          <p:cNvPr id="15" name="Rounded Rectangle 14"/>
          <p:cNvSpPr/>
          <p:nvPr/>
        </p:nvSpPr>
        <p:spPr>
          <a:xfrm>
            <a:off x="640080" y="3230880"/>
            <a:ext cx="9555480" cy="10515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77240" y="3230880"/>
            <a:ext cx="1874519" cy="1051560"/>
          </a:xfrm>
          <a:prstGeom prst="rect">
            <a:avLst/>
          </a:prstGeom>
          <a:noFill/>
        </p:spPr>
        <p:txBody>
          <a:bodyPr wrap="square" anchor="ctr" lIns="0" rIns="0" tIns="0" bIns="0">
            <a:noAutofit/>
          </a:bodyPr>
          <a:lstStyle/>
          <a:p>
            <a:pPr algn="l">
              <a:lnSpc>
                <a:spcPct val="120000"/>
              </a:lnSpc>
            </a:pPr>
            <a:r>
              <a:rPr sz="1500" b="1" lang="ja-JP" altLang="en-US">
                <a:solidFill>
                  <a:srgbClr val="111111"/>
                </a:solidFill>
                <a:latin typeface="BIZ UDGothic"/>
                <a:ea typeface="BIZ UDGothic"/>
                <a:cs typeface="BIZ UDGothic"/>
              </a:rPr>
              <a:t>作文・感想文</a:t>
            </a:r>
            <a:br/>
            <a:r>
              <a:rPr sz="1500" b="1" lang="ja-JP" altLang="en-US">
                <a:solidFill>
                  <a:srgbClr val="111111"/>
                </a:solidFill>
                <a:latin typeface="BIZ UDGothic"/>
                <a:ea typeface="BIZ UDGothic"/>
                <a:cs typeface="BIZ UDGothic"/>
              </a:rPr>
              <a:t>レポート</a:t>
            </a:r>
          </a:p>
        </p:txBody>
      </p:sp>
      <p:sp>
        <p:nvSpPr>
          <p:cNvPr id="17" name="TextBox 16"/>
          <p:cNvSpPr txBox="1"/>
          <p:nvPr/>
        </p:nvSpPr>
        <p:spPr>
          <a:xfrm>
            <a:off x="2834640" y="3230880"/>
            <a:ext cx="2194560" cy="105156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自分の考えを、</a:t>
            </a:r>
            <a:br/>
            <a:r>
              <a:rPr sz="1500" b="0" lang="ja-JP" altLang="en-US">
                <a:solidFill>
                  <a:srgbClr val="111111"/>
                </a:solidFill>
                <a:latin typeface="BIZ UDGothic"/>
                <a:ea typeface="BIZ UDGothic"/>
                <a:cs typeface="BIZ UDGothic"/>
              </a:rPr>
              <a:t>自分の言葉にする</a:t>
            </a:r>
          </a:p>
        </p:txBody>
      </p:sp>
      <p:sp>
        <p:nvSpPr>
          <p:cNvPr id="18" name="TextBox 17"/>
          <p:cNvSpPr txBox="1"/>
          <p:nvPr/>
        </p:nvSpPr>
        <p:spPr>
          <a:xfrm>
            <a:off x="5212080" y="3230880"/>
            <a:ext cx="2194560" cy="1051560"/>
          </a:xfrm>
          <a:prstGeom prst="rect">
            <a:avLst/>
          </a:prstGeom>
          <a:noFill/>
        </p:spPr>
        <p:txBody>
          <a:bodyPr wrap="square" anchor="ctr" lIns="0" rIns="0" tIns="0" bIns="0">
            <a:noAutofit/>
          </a:bodyPr>
          <a:lstStyle/>
          <a:p>
            <a:pPr algn="l">
              <a:lnSpc>
                <a:spcPct val="120000"/>
              </a:lnSpc>
            </a:pPr>
            <a:r>
              <a:rPr sz="1500" b="0" lang="ja-JP" altLang="en-US">
                <a:solidFill>
                  <a:srgbClr val="E5383B"/>
                </a:solidFill>
                <a:latin typeface="BIZ UDGothic"/>
                <a:ea typeface="BIZ UDGothic"/>
                <a:cs typeface="BIZ UDGothic"/>
              </a:rPr>
              <a:t>自分の言葉を使わずに</a:t>
            </a:r>
            <a:br/>
            <a:r>
              <a:rPr sz="1500" b="0" lang="ja-JP" altLang="en-US">
                <a:solidFill>
                  <a:srgbClr val="E5383B"/>
                </a:solidFill>
                <a:latin typeface="BIZ UDGothic"/>
                <a:ea typeface="BIZ UDGothic"/>
                <a:cs typeface="BIZ UDGothic"/>
              </a:rPr>
              <a:t>終わる</a:t>
            </a:r>
          </a:p>
        </p:txBody>
      </p:sp>
      <p:sp>
        <p:nvSpPr>
          <p:cNvPr id="19" name="TextBox 18"/>
          <p:cNvSpPr txBox="1"/>
          <p:nvPr/>
        </p:nvSpPr>
        <p:spPr>
          <a:xfrm>
            <a:off x="7589520" y="3230880"/>
            <a:ext cx="2560320" cy="105156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書いたあとに、分かりにくい</a:t>
            </a:r>
            <a:br/>
            <a:r>
              <a:rPr sz="1500" b="0" lang="ja-JP" altLang="en-US">
                <a:solidFill>
                  <a:srgbClr val="111111"/>
                </a:solidFill>
                <a:latin typeface="BIZ UDGothic"/>
                <a:ea typeface="BIZ UDGothic"/>
                <a:cs typeface="BIZ UDGothic"/>
              </a:rPr>
              <a:t>所を読んでもらう</a:t>
            </a:r>
          </a:p>
        </p:txBody>
      </p:sp>
      <p:sp>
        <p:nvSpPr>
          <p:cNvPr id="20" name="Rounded Rectangle 19"/>
          <p:cNvSpPr/>
          <p:nvPr/>
        </p:nvSpPr>
        <p:spPr>
          <a:xfrm>
            <a:off x="640080" y="4373880"/>
            <a:ext cx="9555480" cy="1051560"/>
          </a:xfrm>
          <a:prstGeom prst="roundRect">
            <a:avLst>
              <a:gd name="adj" fmla="val 8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77240" y="4373880"/>
            <a:ext cx="1874519" cy="1051560"/>
          </a:xfrm>
          <a:prstGeom prst="rect">
            <a:avLst/>
          </a:prstGeom>
          <a:noFill/>
        </p:spPr>
        <p:txBody>
          <a:bodyPr wrap="square" anchor="ctr" lIns="0" rIns="0" tIns="0" bIns="0">
            <a:noAutofit/>
          </a:bodyPr>
          <a:lstStyle/>
          <a:p>
            <a:pPr algn="l">
              <a:lnSpc>
                <a:spcPct val="120000"/>
              </a:lnSpc>
            </a:pPr>
            <a:r>
              <a:rPr sz="1500" b="1" lang="ja-JP" altLang="en-US">
                <a:solidFill>
                  <a:srgbClr val="111111"/>
                </a:solidFill>
                <a:latin typeface="BIZ UDGothic"/>
                <a:ea typeface="BIZ UDGothic"/>
                <a:cs typeface="BIZ UDGothic"/>
              </a:rPr>
              <a:t>調べ学習</a:t>
            </a:r>
          </a:p>
        </p:txBody>
      </p:sp>
      <p:sp>
        <p:nvSpPr>
          <p:cNvPr id="22" name="TextBox 21"/>
          <p:cNvSpPr txBox="1"/>
          <p:nvPr/>
        </p:nvSpPr>
        <p:spPr>
          <a:xfrm>
            <a:off x="2834640" y="4373880"/>
            <a:ext cx="2194560" cy="105156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調べて、</a:t>
            </a:r>
            <a:br/>
            <a:r>
              <a:rPr sz="1500" b="0" lang="ja-JP" altLang="en-US">
                <a:solidFill>
                  <a:srgbClr val="111111"/>
                </a:solidFill>
                <a:latin typeface="BIZ UDGothic"/>
                <a:ea typeface="BIZ UDGothic"/>
                <a:cs typeface="BIZ UDGothic"/>
              </a:rPr>
              <a:t>確かめる</a:t>
            </a:r>
          </a:p>
        </p:txBody>
      </p:sp>
      <p:sp>
        <p:nvSpPr>
          <p:cNvPr id="23" name="TextBox 22"/>
          <p:cNvSpPr txBox="1"/>
          <p:nvPr/>
        </p:nvSpPr>
        <p:spPr>
          <a:xfrm>
            <a:off x="5212080" y="4373880"/>
            <a:ext cx="2194560" cy="1051560"/>
          </a:xfrm>
          <a:prstGeom prst="rect">
            <a:avLst/>
          </a:prstGeom>
          <a:noFill/>
        </p:spPr>
        <p:txBody>
          <a:bodyPr wrap="square" anchor="ctr" lIns="0" rIns="0" tIns="0" bIns="0">
            <a:noAutofit/>
          </a:bodyPr>
          <a:lstStyle/>
          <a:p>
            <a:pPr algn="l">
              <a:lnSpc>
                <a:spcPct val="120000"/>
              </a:lnSpc>
            </a:pPr>
            <a:r>
              <a:rPr sz="1500" b="0" lang="ja-JP" altLang="en-US">
                <a:solidFill>
                  <a:srgbClr val="E5383B"/>
                </a:solidFill>
                <a:latin typeface="BIZ UDGothic"/>
                <a:ea typeface="BIZ UDGothic"/>
                <a:cs typeface="BIZ UDGothic"/>
              </a:rPr>
              <a:t>間違いも、そのまま</a:t>
            </a:r>
            <a:br/>
            <a:r>
              <a:rPr sz="1500" b="0" lang="ja-JP" altLang="en-US">
                <a:solidFill>
                  <a:srgbClr val="E5383B"/>
                </a:solidFill>
                <a:latin typeface="BIZ UDGothic"/>
                <a:ea typeface="BIZ UDGothic"/>
                <a:cs typeface="BIZ UDGothic"/>
              </a:rPr>
              <a:t>写してしまう</a:t>
            </a:r>
          </a:p>
        </p:txBody>
      </p:sp>
      <p:sp>
        <p:nvSpPr>
          <p:cNvPr id="24" name="TextBox 23"/>
          <p:cNvSpPr txBox="1"/>
          <p:nvPr/>
        </p:nvSpPr>
        <p:spPr>
          <a:xfrm>
            <a:off x="7589520" y="4373880"/>
            <a:ext cx="2560320" cy="105156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調べる入口に使い、本や公式</a:t>
            </a:r>
            <a:br/>
            <a:r>
              <a:rPr sz="1500" b="0" lang="ja-JP" altLang="en-US">
                <a:solidFill>
                  <a:srgbClr val="111111"/>
                </a:solidFill>
                <a:latin typeface="BIZ UDGothic"/>
                <a:ea typeface="BIZ UDGothic"/>
                <a:cs typeface="BIZ UDGothic"/>
              </a:rPr>
              <a:t>サイトで確かめる</a:t>
            </a:r>
          </a:p>
        </p:txBody>
      </p:sp>
      <p:pic>
        <p:nvPicPr>
          <p:cNvPr id="25" name="i2.jpg" descr="i2.jpg"/>
          <p:cNvPicPr>
            <a:picLocks noChangeAspect="1"/>
          </p:cNvPicPr>
          <p:nvPr/>
        </p:nvPicPr>
        <p:blipFill>
          <a:blip r:embed="rId3"/>
          <a:stretch>
            <a:fillRect/>
          </a:stretch>
        </p:blipFill>
        <p:spPr>
          <a:xfrm>
            <a:off x="10195560" y="1813560"/>
            <a:ext cx="1828800" cy="1828800"/>
          </a:xfrm>
          <a:prstGeom prst="rect">
            <a:avLst/>
          </a:prstGeom>
        </p:spPr>
      </p:pic>
      <p:sp>
        <p:nvSpPr>
          <p:cNvPr id="26" name="TextBox 25"/>
          <p:cNvSpPr txBox="1"/>
          <p:nvPr/>
        </p:nvSpPr>
        <p:spPr>
          <a:xfrm>
            <a:off x="640080" y="5562600"/>
            <a:ext cx="9509760" cy="640080"/>
          </a:xfrm>
          <a:prstGeom prst="rect">
            <a:avLst/>
          </a:prstGeom>
          <a:noFill/>
        </p:spPr>
        <p:txBody>
          <a:bodyPr wrap="square" anchor="t" lIns="0" rIns="0" tIns="0" bIns="0">
            <a:noAutofit/>
          </a:bodyPr>
          <a:lstStyle/>
          <a:p>
            <a:pPr algn="l">
              <a:lnSpc>
                <a:spcPct val="130000"/>
              </a:lnSpc>
            </a:pPr>
            <a:r>
              <a:rPr sz="1600" b="0" lang="ja-JP" altLang="en-US">
                <a:solidFill>
                  <a:srgbClr val="6B6B6B"/>
                </a:solidFill>
                <a:latin typeface="BIZ UDGothic"/>
                <a:ea typeface="BIZ UDGothic"/>
                <a:cs typeface="BIZ UDGothic"/>
              </a:rPr>
              <a:t>一例です。学校の決まりが先。小学生は、家の人がいる所で一緒に使う前提です（7 枚目）。</a:t>
            </a:r>
          </a:p>
        </p:txBody>
      </p:sp>
      <p:sp>
        <p:nvSpPr>
          <p:cNvPr id="27"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表は、文部科学省のガイドライン（次のスライド）の考え方をもとに、この資料の編集で作った一例。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文部科学省の文書にも、同じ線が引かれている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宿題と AI ②</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6</a:t>
            </a:r>
          </a:p>
        </p:txBody>
      </p:sp>
      <p:sp>
        <p:nvSpPr>
          <p:cNvPr id="5" name="Rounded Rectangle 4"/>
          <p:cNvSpPr/>
          <p:nvPr/>
        </p:nvSpPr>
        <p:spPr>
          <a:xfrm>
            <a:off x="640080" y="1767840"/>
            <a:ext cx="3454298" cy="324612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00099" y="1973580"/>
            <a:ext cx="502920" cy="502920"/>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1</a:t>
            </a:r>
          </a:p>
        </p:txBody>
      </p:sp>
      <p:sp>
        <p:nvSpPr>
          <p:cNvPr id="7" name="TextBox 6"/>
          <p:cNvSpPr txBox="1"/>
          <p:nvPr/>
        </p:nvSpPr>
        <p:spPr>
          <a:xfrm>
            <a:off x="1508760" y="1950720"/>
            <a:ext cx="2448458" cy="731520"/>
          </a:xfrm>
          <a:prstGeom prst="rect">
            <a:avLst/>
          </a:prstGeom>
          <a:noFill/>
        </p:spPr>
        <p:txBody>
          <a:bodyPr wrap="square" anchor="ctr" lIns="0" rIns="0" tIns="0" bIns="0">
            <a:noAutofit/>
          </a:bodyPr>
          <a:lstStyle/>
          <a:p>
            <a:pPr algn="l">
              <a:lnSpc>
                <a:spcPct val="120000"/>
              </a:lnSpc>
            </a:pPr>
            <a:r>
              <a:rPr sz="1900" b="1" lang="ja-JP" altLang="en-US">
                <a:solidFill>
                  <a:srgbClr val="111111"/>
                </a:solidFill>
                <a:latin typeface="BIZ UDGothic"/>
                <a:ea typeface="BIZ UDGothic"/>
                <a:cs typeface="BIZ UDGothic"/>
              </a:rPr>
              <a:t>そのまま出すと、</a:t>
            </a:r>
            <a:br/>
            <a:r>
              <a:rPr sz="1900" b="1" lang="ja-JP" altLang="en-US">
                <a:solidFill>
                  <a:srgbClr val="111111"/>
                </a:solidFill>
                <a:latin typeface="BIZ UDGothic"/>
                <a:ea typeface="BIZ UDGothic"/>
                <a:cs typeface="BIZ UDGothic"/>
              </a:rPr>
              <a:t>自分のためにならない</a:t>
            </a:r>
          </a:p>
        </p:txBody>
      </p:sp>
      <p:sp>
        <p:nvSpPr>
          <p:cNvPr id="8" name="TextBox 7"/>
          <p:cNvSpPr txBox="1"/>
          <p:nvPr/>
        </p:nvSpPr>
        <p:spPr>
          <a:xfrm>
            <a:off x="914400" y="2910840"/>
            <a:ext cx="2905658" cy="2011680"/>
          </a:xfrm>
          <a:prstGeom prst="rect">
            <a:avLst/>
          </a:prstGeom>
          <a:noFill/>
        </p:spPr>
        <p:txBody>
          <a:bodyPr wrap="square" anchor="t" lIns="0" rIns="0" tIns="0" bIns="0">
            <a:noAutofit/>
          </a:bodyPr>
          <a:lstStyle/>
          <a:p>
            <a:pPr algn="l">
              <a:lnSpc>
                <a:spcPct val="135000"/>
              </a:lnSpc>
            </a:pPr>
            <a:r>
              <a:rPr sz="1500" b="0" lang="ja-JP" altLang="en-US">
                <a:solidFill>
                  <a:srgbClr val="111111"/>
                </a:solidFill>
                <a:latin typeface="BIZ UDGothic"/>
                <a:ea typeface="BIZ UDGothic"/>
                <a:cs typeface="BIZ UDGothic"/>
              </a:rPr>
              <a:t>生成 AI の答えをほぼそのまま自分の成果物として出すのは、課題によっては不適切・不正になりうる。学びが得られない。保護者にも知らせる、とされている</a:t>
            </a:r>
          </a:p>
        </p:txBody>
      </p:sp>
      <p:sp>
        <p:nvSpPr>
          <p:cNvPr id="9" name="Rounded Rectangle 8"/>
          <p:cNvSpPr/>
          <p:nvPr/>
        </p:nvSpPr>
        <p:spPr>
          <a:xfrm>
            <a:off x="4368698" y="1767840"/>
            <a:ext cx="3454298" cy="324612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4528718" y="1973580"/>
            <a:ext cx="502920" cy="502920"/>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2</a:t>
            </a:r>
          </a:p>
        </p:txBody>
      </p:sp>
      <p:sp>
        <p:nvSpPr>
          <p:cNvPr id="11" name="TextBox 10"/>
          <p:cNvSpPr txBox="1"/>
          <p:nvPr/>
        </p:nvSpPr>
        <p:spPr>
          <a:xfrm>
            <a:off x="5237378" y="1950720"/>
            <a:ext cx="2448458" cy="731520"/>
          </a:xfrm>
          <a:prstGeom prst="rect">
            <a:avLst/>
          </a:prstGeom>
          <a:noFill/>
        </p:spPr>
        <p:txBody>
          <a:bodyPr wrap="square" anchor="ctr" lIns="0" rIns="0" tIns="0" bIns="0">
            <a:noAutofit/>
          </a:bodyPr>
          <a:lstStyle/>
          <a:p>
            <a:pPr algn="l">
              <a:lnSpc>
                <a:spcPct val="120000"/>
              </a:lnSpc>
            </a:pPr>
            <a:r>
              <a:rPr sz="1900" b="1" lang="ja-JP" altLang="en-US">
                <a:solidFill>
                  <a:srgbClr val="111111"/>
                </a:solidFill>
                <a:latin typeface="BIZ UDGothic"/>
                <a:ea typeface="BIZ UDGothic"/>
                <a:cs typeface="BIZ UDGothic"/>
              </a:rPr>
              <a:t>感性を使う場面には、</a:t>
            </a:r>
            <a:br/>
            <a:r>
              <a:rPr sz="1900" b="1" lang="ja-JP" altLang="en-US">
                <a:solidFill>
                  <a:srgbClr val="111111"/>
                </a:solidFill>
                <a:latin typeface="BIZ UDGothic"/>
                <a:ea typeface="BIZ UDGothic"/>
                <a:cs typeface="BIZ UDGothic"/>
              </a:rPr>
              <a:t>安易に使わせない</a:t>
            </a:r>
          </a:p>
        </p:txBody>
      </p:sp>
      <p:sp>
        <p:nvSpPr>
          <p:cNvPr id="12" name="TextBox 11"/>
          <p:cNvSpPr txBox="1"/>
          <p:nvPr/>
        </p:nvSpPr>
        <p:spPr>
          <a:xfrm>
            <a:off x="4643018" y="2910840"/>
            <a:ext cx="2905658" cy="2011680"/>
          </a:xfrm>
          <a:prstGeom prst="rect">
            <a:avLst/>
          </a:prstGeom>
          <a:noFill/>
        </p:spPr>
        <p:txBody>
          <a:bodyPr wrap="square" anchor="t" lIns="0" rIns="0" tIns="0" bIns="0">
            <a:noAutofit/>
          </a:bodyPr>
          <a:lstStyle/>
          <a:p>
            <a:pPr algn="l">
              <a:lnSpc>
                <a:spcPct val="135000"/>
              </a:lnSpc>
            </a:pPr>
            <a:r>
              <a:rPr sz="1500" b="0" lang="ja-JP" altLang="en-US">
                <a:solidFill>
                  <a:srgbClr val="111111"/>
                </a:solidFill>
                <a:latin typeface="BIZ UDGothic"/>
                <a:ea typeface="BIZ UDGothic"/>
                <a:cs typeface="BIZ UDGothic"/>
              </a:rPr>
              <a:t>詩や俳句、音楽・美術の表現、最初の感想を聞く場面では、安易に使わせない、とされている</a:t>
            </a:r>
          </a:p>
        </p:txBody>
      </p:sp>
      <p:sp>
        <p:nvSpPr>
          <p:cNvPr id="13" name="Rounded Rectangle 12"/>
          <p:cNvSpPr/>
          <p:nvPr/>
        </p:nvSpPr>
        <p:spPr>
          <a:xfrm>
            <a:off x="8097316" y="1767840"/>
            <a:ext cx="3454298" cy="324612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8257336" y="1973580"/>
            <a:ext cx="502920" cy="502920"/>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3</a:t>
            </a:r>
          </a:p>
        </p:txBody>
      </p:sp>
      <p:sp>
        <p:nvSpPr>
          <p:cNvPr id="15" name="TextBox 14"/>
          <p:cNvSpPr txBox="1"/>
          <p:nvPr/>
        </p:nvSpPr>
        <p:spPr>
          <a:xfrm>
            <a:off x="8965996" y="1950720"/>
            <a:ext cx="2448458" cy="731520"/>
          </a:xfrm>
          <a:prstGeom prst="rect">
            <a:avLst/>
          </a:prstGeom>
          <a:noFill/>
        </p:spPr>
        <p:txBody>
          <a:bodyPr wrap="square" anchor="ctr" lIns="0" rIns="0" tIns="0" bIns="0">
            <a:noAutofit/>
          </a:bodyPr>
          <a:lstStyle/>
          <a:p>
            <a:pPr algn="l">
              <a:lnSpc>
                <a:spcPct val="120000"/>
              </a:lnSpc>
            </a:pPr>
            <a:r>
              <a:rPr sz="1900" b="1" lang="ja-JP" altLang="en-US">
                <a:solidFill>
                  <a:srgbClr val="111111"/>
                </a:solidFill>
                <a:latin typeface="BIZ UDGothic"/>
                <a:ea typeface="BIZ UDGothic"/>
                <a:cs typeface="BIZ UDGothic"/>
              </a:rPr>
              <a:t>使うなら、確かめて、</a:t>
            </a:r>
            <a:br/>
            <a:r>
              <a:rPr sz="1900" b="1" lang="ja-JP" altLang="en-US">
                <a:solidFill>
                  <a:srgbClr val="111111"/>
                </a:solidFill>
                <a:latin typeface="BIZ UDGothic"/>
                <a:ea typeface="BIZ UDGothic"/>
                <a:cs typeface="BIZ UDGothic"/>
              </a:rPr>
              <a:t>記録を残す</a:t>
            </a:r>
          </a:p>
        </p:txBody>
      </p:sp>
      <p:sp>
        <p:nvSpPr>
          <p:cNvPr id="16" name="TextBox 15"/>
          <p:cNvSpPr txBox="1"/>
          <p:nvPr/>
        </p:nvSpPr>
        <p:spPr>
          <a:xfrm>
            <a:off x="8371636" y="2910840"/>
            <a:ext cx="2905658" cy="2011680"/>
          </a:xfrm>
          <a:prstGeom prst="rect">
            <a:avLst/>
          </a:prstGeom>
          <a:noFill/>
        </p:spPr>
        <p:txBody>
          <a:bodyPr wrap="square" anchor="t" lIns="0" rIns="0" tIns="0" bIns="0">
            <a:noAutofit/>
          </a:bodyPr>
          <a:lstStyle/>
          <a:p>
            <a:pPr algn="l">
              <a:lnSpc>
                <a:spcPct val="135000"/>
              </a:lnSpc>
            </a:pPr>
            <a:r>
              <a:rPr sz="1500" b="0" lang="ja-JP" altLang="en-US">
                <a:solidFill>
                  <a:srgbClr val="111111"/>
                </a:solidFill>
                <a:latin typeface="BIZ UDGothic"/>
                <a:ea typeface="BIZ UDGothic"/>
                <a:cs typeface="BIZ UDGothic"/>
              </a:rPr>
              <a:t>足りない観点を補うために使うなら、情報の真偽を確かめる。やりとりの記録や出典も示す、という工夫が挙げられている</a:t>
            </a:r>
          </a:p>
        </p:txBody>
      </p:sp>
      <p:sp>
        <p:nvSpPr>
          <p:cNvPr id="17" name="try-label"/>
          <p:cNvSpPr/>
          <p:nvPr/>
        </p:nvSpPr>
        <p:spPr>
          <a:xfrm>
            <a:off x="640080" y="5196840"/>
            <a:ext cx="1965960" cy="73152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500" b="1" lang="ja-JP" altLang="en-US">
                <a:solidFill>
                  <a:srgbClr val="FFFFFF"/>
                </a:solidFill>
                <a:latin typeface="BIZ UDGothic"/>
                <a:ea typeface="BIZ UDGothic"/>
                <a:cs typeface="BIZ UDGothic"/>
              </a:rPr>
              <a:t>今夜、試すこと</a:t>
            </a:r>
          </a:p>
        </p:txBody>
      </p:sp>
      <p:sp>
        <p:nvSpPr>
          <p:cNvPr id="18" name="try"/>
          <p:cNvSpPr/>
          <p:nvPr/>
        </p:nvSpPr>
        <p:spPr>
          <a:xfrm>
            <a:off x="2651760" y="5196840"/>
            <a:ext cx="8899855" cy="7315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600" b="0" lang="ja-JP" altLang="en-US">
                <a:solidFill>
                  <a:srgbClr val="111111"/>
                </a:solidFill>
                <a:latin typeface="BIZ UDGothic"/>
                <a:ea typeface="BIZ UDGothic"/>
                <a:cs typeface="BIZ UDGothic"/>
              </a:rPr>
              <a:t>「AI、何に使ってる？ 便利な使い方があったら教えて」と聞いてみる。見せたくなければ、見せなくていい</a:t>
            </a:r>
          </a:p>
        </p:txBody>
      </p:sp>
      <p:sp>
        <p:nvSpPr>
          <p:cNvPr id="19"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文部科学省『初等中等教育段階における生成AIの利活用に関するガイドライン（Ver. 2.0）』令和6年12月26日、p.19〜20。文は要約。</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生成 AI のサービスには、年齢の決まりがある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宿題と AI ③</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7</a:t>
            </a:r>
          </a:p>
        </p:txBody>
      </p:sp>
      <p:sp>
        <p:nvSpPr>
          <p:cNvPr id="5" name="Rounded Rectangle 4"/>
          <p:cNvSpPr/>
          <p:nvPr/>
        </p:nvSpPr>
        <p:spPr>
          <a:xfrm>
            <a:off x="640080" y="1813560"/>
            <a:ext cx="3291840" cy="731520"/>
          </a:xfrm>
          <a:prstGeom prst="roundRect">
            <a:avLst>
              <a:gd name="adj" fmla="val 10000"/>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2000" b="1" lang="ja-JP" altLang="en-US">
                <a:solidFill>
                  <a:srgbClr val="FFFFFF"/>
                </a:solidFill>
                <a:latin typeface="BIZ UDGothic"/>
                <a:ea typeface="BIZ UDGothic"/>
                <a:cs typeface="BIZ UDGothic"/>
              </a:rPr>
              <a:t>ChatGPT（OpenAI）</a:t>
            </a:r>
          </a:p>
        </p:txBody>
      </p:sp>
      <p:sp>
        <p:nvSpPr>
          <p:cNvPr id="6" name="Rounded Rectangle 5"/>
          <p:cNvSpPr/>
          <p:nvPr/>
        </p:nvSpPr>
        <p:spPr>
          <a:xfrm>
            <a:off x="4023360" y="1813560"/>
            <a:ext cx="7498079" cy="731520"/>
          </a:xfrm>
          <a:prstGeom prst="roundRect">
            <a:avLst>
              <a:gd name="adj" fmla="val 10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1700" b="0" lang="ja-JP" altLang="en-US">
                <a:solidFill>
                  <a:srgbClr val="111111"/>
                </a:solidFill>
                <a:latin typeface="BIZ UDGothic"/>
                <a:ea typeface="BIZ UDGothic"/>
                <a:cs typeface="BIZ UDGothic"/>
              </a:rPr>
              <a:t>13 歳以上。18 歳未満は、保護者の許可が必要</a:t>
            </a:r>
          </a:p>
        </p:txBody>
      </p:sp>
      <p:sp>
        <p:nvSpPr>
          <p:cNvPr id="7" name="Rounded Rectangle 6"/>
          <p:cNvSpPr/>
          <p:nvPr/>
        </p:nvSpPr>
        <p:spPr>
          <a:xfrm>
            <a:off x="640080" y="2636520"/>
            <a:ext cx="3291840" cy="731520"/>
          </a:xfrm>
          <a:prstGeom prst="roundRect">
            <a:avLst>
              <a:gd name="adj" fmla="val 10000"/>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2000" b="1" lang="ja-JP" altLang="en-US">
                <a:solidFill>
                  <a:srgbClr val="FFFFFF"/>
                </a:solidFill>
                <a:latin typeface="BIZ UDGothic"/>
                <a:ea typeface="BIZ UDGothic"/>
                <a:cs typeface="BIZ UDGothic"/>
              </a:rPr>
              <a:t>Gemini（Google）</a:t>
            </a:r>
          </a:p>
        </p:txBody>
      </p:sp>
      <p:sp>
        <p:nvSpPr>
          <p:cNvPr id="8" name="Rounded Rectangle 7"/>
          <p:cNvSpPr/>
          <p:nvPr/>
        </p:nvSpPr>
        <p:spPr>
          <a:xfrm>
            <a:off x="4023360" y="2636520"/>
            <a:ext cx="7498079" cy="731520"/>
          </a:xfrm>
          <a:prstGeom prst="roundRect">
            <a:avLst>
              <a:gd name="adj" fmla="val 10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1700" b="0" lang="ja-JP" altLang="en-US">
                <a:solidFill>
                  <a:srgbClr val="111111"/>
                </a:solidFill>
                <a:latin typeface="BIZ UDGothic"/>
                <a:ea typeface="BIZ UDGothic"/>
                <a:cs typeface="BIZ UDGothic"/>
              </a:rPr>
              <a:t>13 歳以上。13 歳未満は、保護者が Family Link（見守りの仕組み）で許可する方法がある（順次提供）</a:t>
            </a:r>
          </a:p>
        </p:txBody>
      </p:sp>
      <p:sp>
        <p:nvSpPr>
          <p:cNvPr id="9" name="Rounded Rectangle 8"/>
          <p:cNvSpPr/>
          <p:nvPr/>
        </p:nvSpPr>
        <p:spPr>
          <a:xfrm>
            <a:off x="640080" y="3459480"/>
            <a:ext cx="3291840" cy="731520"/>
          </a:xfrm>
          <a:prstGeom prst="roundRect">
            <a:avLst>
              <a:gd name="adj" fmla="val 10000"/>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2000" b="1" lang="ja-JP" altLang="en-US">
                <a:solidFill>
                  <a:srgbClr val="FFFFFF"/>
                </a:solidFill>
                <a:latin typeface="BIZ UDGothic"/>
                <a:ea typeface="BIZ UDGothic"/>
                <a:cs typeface="BIZ UDGothic"/>
              </a:rPr>
              <a:t>Claude（Anthropic）</a:t>
            </a:r>
          </a:p>
        </p:txBody>
      </p:sp>
      <p:sp>
        <p:nvSpPr>
          <p:cNvPr id="10" name="Rounded Rectangle 9"/>
          <p:cNvSpPr/>
          <p:nvPr/>
        </p:nvSpPr>
        <p:spPr>
          <a:xfrm>
            <a:off x="4023360" y="3459480"/>
            <a:ext cx="7498079" cy="731520"/>
          </a:xfrm>
          <a:prstGeom prst="roundRect">
            <a:avLst>
              <a:gd name="adj" fmla="val 10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0000"/>
              </a:lnSpc>
            </a:pPr>
            <a:r>
              <a:rPr sz="1700" b="0" lang="ja-JP" altLang="en-US">
                <a:solidFill>
                  <a:srgbClr val="111111"/>
                </a:solidFill>
                <a:latin typeface="BIZ UDGothic"/>
                <a:ea typeface="BIZ UDGothic"/>
                <a:cs typeface="BIZ UDGothic"/>
              </a:rPr>
              <a:t>18 歳以上</a:t>
            </a:r>
          </a:p>
        </p:txBody>
      </p:sp>
      <p:sp>
        <p:nvSpPr>
          <p:cNvPr id="11" name="TextBox 10"/>
          <p:cNvSpPr txBox="1"/>
          <p:nvPr/>
        </p:nvSpPr>
        <p:spPr>
          <a:xfrm>
            <a:off x="640080" y="4328160"/>
            <a:ext cx="10911535" cy="914400"/>
          </a:xfrm>
          <a:prstGeom prst="rect">
            <a:avLst/>
          </a:prstGeom>
          <a:noFill/>
        </p:spPr>
        <p:txBody>
          <a:bodyPr wrap="square" anchor="t" lIns="0" rIns="0" tIns="0" bIns="0">
            <a:noAutofit/>
          </a:bodyPr>
          <a:lstStyle/>
          <a:p>
            <a:pPr algn="l">
              <a:lnSpc>
                <a:spcPct val="130000"/>
              </a:lnSpc>
              <a:spcAft>
                <a:spcPts val="300"/>
              </a:spcAft>
            </a:pPr>
            <a:r>
              <a:rPr sz="1400" b="0" lang="ja-JP" altLang="en-US">
                <a:solidFill>
                  <a:srgbClr val="6B6B6B"/>
                </a:solidFill>
                <a:latin typeface="BIZ UDGothic"/>
                <a:ea typeface="BIZ UDGothic"/>
                <a:cs typeface="BIZ UDGothic"/>
              </a:rPr>
              <a:t>13 歳未満の子は、多くのサービスで自分のアカウントでは使えない。使うなら、大人の画面で一緒に。13 歳以上なら、もう使っているかもしれない。「困ったら先に言って」だけ決めておくのでもいい。</a:t>
            </a:r>
          </a:p>
          <a:p>
            <a:pPr algn="l">
              <a:lnSpc>
                <a:spcPct val="130000"/>
              </a:lnSpc>
              <a:spcAft>
                <a:spcPts val="300"/>
              </a:spcAft>
            </a:pPr>
            <a:r>
              <a:rPr sz="1400" b="0" lang="ja-JP" altLang="en-US">
                <a:solidFill>
                  <a:srgbClr val="6B6B6B"/>
                </a:solidFill>
                <a:latin typeface="BIZ UDGothic"/>
                <a:ea typeface="BIZ UDGothic"/>
                <a:cs typeface="BIZ UDGothic"/>
              </a:rPr>
              <a:t>決まりは変わりやすい。使うときは、サービスの画面で確かめる（この表は 2026 年 10 月 30 日に確認）。</a:t>
            </a:r>
          </a:p>
        </p:txBody>
      </p:sp>
      <p:sp>
        <p:nvSpPr>
          <p:cNvPr id="12" name="try-label"/>
          <p:cNvSpPr/>
          <p:nvPr/>
        </p:nvSpPr>
        <p:spPr>
          <a:xfrm>
            <a:off x="640080" y="5242560"/>
            <a:ext cx="1965960" cy="73152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500" b="1" lang="ja-JP" altLang="en-US">
                <a:solidFill>
                  <a:srgbClr val="FFFFFF"/>
                </a:solidFill>
                <a:latin typeface="BIZ UDGothic"/>
                <a:ea typeface="BIZ UDGothic"/>
                <a:cs typeface="BIZ UDGothic"/>
              </a:rPr>
              <a:t>今夜、試すこと</a:t>
            </a:r>
          </a:p>
        </p:txBody>
      </p:sp>
      <p:sp>
        <p:nvSpPr>
          <p:cNvPr id="13" name="try"/>
          <p:cNvSpPr/>
          <p:nvPr/>
        </p:nvSpPr>
        <p:spPr>
          <a:xfrm>
            <a:off x="2651760" y="5242560"/>
            <a:ext cx="8899855" cy="7315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600" b="0" lang="ja-JP" altLang="en-US">
                <a:solidFill>
                  <a:srgbClr val="111111"/>
                </a:solidFill>
                <a:latin typeface="BIZ UDGothic"/>
                <a:ea typeface="BIZ UDGothic"/>
                <a:cs typeface="BIZ UDGothic"/>
              </a:rPr>
              <a:t>「どんな AI を使ってる？」と聞いてみる。使っていなくても、それが分かる</a:t>
            </a:r>
          </a:p>
        </p:txBody>
      </p:sp>
      <p:sp>
        <p:nvSpPr>
          <p:cNvPr id="14"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OpenAI 利用規約（13 歳以上、18 歳未満は保護者または法定代理人の許可）、Google Gemini ヘルプ support.google.com/gemini/answer/16109150、Anthropic 消費者向け利用規約 第 2 条（18 歳以上）。確認日 2026-10-30。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声も顔も、AI で本物そっくりに作れる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AI の詐欺と家族の合言葉 ①</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8</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pic>
        <p:nvPicPr>
          <p:cNvPr id="6" name="i3.jpg" descr="i3.jpg"/>
          <p:cNvPicPr>
            <a:picLocks noChangeAspect="1"/>
          </p:cNvPicPr>
          <p:nvPr/>
        </p:nvPicPr>
        <p:blipFill>
          <a:blip r:embed="rId3"/>
          <a:stretch>
            <a:fillRect/>
          </a:stretch>
        </p:blipFill>
        <p:spPr>
          <a:xfrm>
            <a:off x="640080" y="1859280"/>
            <a:ext cx="3611880" cy="3611880"/>
          </a:xfrm>
          <a:prstGeom prst="rect">
            <a:avLst/>
          </a:prstGeom>
        </p:spPr>
      </p:pic>
      <p:sp>
        <p:nvSpPr>
          <p:cNvPr id="7" name="TextBox 6"/>
          <p:cNvSpPr txBox="1"/>
          <p:nvPr/>
        </p:nvSpPr>
        <p:spPr>
          <a:xfrm>
            <a:off x="4572000" y="1859280"/>
            <a:ext cx="6949440" cy="365760"/>
          </a:xfrm>
          <a:prstGeom prst="rect">
            <a:avLst/>
          </a:prstGeom>
          <a:noFill/>
        </p:spPr>
        <p:txBody>
          <a:bodyPr wrap="square" anchor="t" lIns="0" rIns="0" tIns="0" bIns="0">
            <a:noAutofit/>
          </a:bodyPr>
          <a:lstStyle/>
          <a:p>
            <a:pPr algn="l">
              <a:lnSpc>
                <a:spcPct val="120000"/>
              </a:lnSpc>
            </a:pPr>
            <a:r>
              <a:rPr sz="1700" b="1" lang="ja-JP" altLang="en-US">
                <a:solidFill>
                  <a:srgbClr val="E5383B"/>
                </a:solidFill>
                <a:latin typeface="BIZ UDGothic"/>
                <a:ea typeface="BIZ UDGothic"/>
                <a:cs typeface="BIZ UDGothic"/>
              </a:rPr>
              <a:t>2024 年　香港</a:t>
            </a:r>
          </a:p>
        </p:txBody>
      </p:sp>
      <p:sp>
        <p:nvSpPr>
          <p:cNvPr id="8" name="TextBox 7"/>
          <p:cNvSpPr txBox="1"/>
          <p:nvPr/>
        </p:nvSpPr>
        <p:spPr>
          <a:xfrm>
            <a:off x="4572000" y="2270760"/>
            <a:ext cx="6949440" cy="1371600"/>
          </a:xfrm>
          <a:prstGeom prst="rect">
            <a:avLst/>
          </a:prstGeom>
          <a:noFill/>
        </p:spPr>
        <p:txBody>
          <a:bodyPr wrap="square" anchor="t" lIns="0" rIns="0" tIns="0" bIns="0">
            <a:noAutofit/>
          </a:bodyPr>
          <a:lstStyle/>
          <a:p>
            <a:pPr algn="l">
              <a:lnSpc>
                <a:spcPct val="135000"/>
              </a:lnSpc>
            </a:pPr>
            <a:r>
              <a:rPr sz="1700" b="0" lang="ja-JP" altLang="en-US">
                <a:solidFill>
                  <a:srgbClr val="111111"/>
                </a:solidFill>
                <a:latin typeface="BIZ UDGothic"/>
                <a:ea typeface="BIZ UDGothic"/>
                <a:cs typeface="BIZ UDGothic"/>
              </a:rPr>
              <a:t>会社の経理担当者が、ビデオ会議で「上司と同僚」と話して送金した。ほかの参加者は、全員が AI で作った偽物だった。被害は約 2 億香港ドル（約 2,500 万米ドル）。あとで本社に確かめて分かった</a:t>
            </a:r>
          </a:p>
        </p:txBody>
      </p:sp>
      <p:sp>
        <p:nvSpPr>
          <p:cNvPr id="9" name="TextBox 8"/>
          <p:cNvSpPr txBox="1"/>
          <p:nvPr/>
        </p:nvSpPr>
        <p:spPr>
          <a:xfrm>
            <a:off x="4572000" y="3688080"/>
            <a:ext cx="6949440" cy="365760"/>
          </a:xfrm>
          <a:prstGeom prst="rect">
            <a:avLst/>
          </a:prstGeom>
          <a:noFill/>
        </p:spPr>
        <p:txBody>
          <a:bodyPr wrap="square" anchor="t" lIns="0" rIns="0" tIns="0" bIns="0">
            <a:noAutofit/>
          </a:bodyPr>
          <a:lstStyle/>
          <a:p>
            <a:pPr algn="l">
              <a:lnSpc>
                <a:spcPct val="120000"/>
              </a:lnSpc>
            </a:pPr>
            <a:r>
              <a:rPr sz="1700" b="1" lang="ja-JP" altLang="en-US">
                <a:solidFill>
                  <a:srgbClr val="E5383B"/>
                </a:solidFill>
                <a:latin typeface="BIZ UDGothic"/>
                <a:ea typeface="BIZ UDGothic"/>
                <a:cs typeface="BIZ UDGothic"/>
              </a:rPr>
              <a:t>2024 年 12 月　FBI（米国）</a:t>
            </a:r>
          </a:p>
        </p:txBody>
      </p:sp>
      <p:sp>
        <p:nvSpPr>
          <p:cNvPr id="10" name="TextBox 9"/>
          <p:cNvSpPr txBox="1"/>
          <p:nvPr/>
        </p:nvSpPr>
        <p:spPr>
          <a:xfrm>
            <a:off x="4572000" y="4099560"/>
            <a:ext cx="6949440" cy="1371600"/>
          </a:xfrm>
          <a:prstGeom prst="rect">
            <a:avLst/>
          </a:prstGeom>
          <a:noFill/>
        </p:spPr>
        <p:txBody>
          <a:bodyPr wrap="square" anchor="t" lIns="0" rIns="0" tIns="0" bIns="0">
            <a:noAutofit/>
          </a:bodyPr>
          <a:lstStyle/>
          <a:p>
            <a:pPr algn="l">
              <a:lnSpc>
                <a:spcPct val="135000"/>
              </a:lnSpc>
            </a:pPr>
            <a:r>
              <a:rPr sz="1700" b="0" lang="ja-JP" altLang="en-US">
                <a:solidFill>
                  <a:srgbClr val="111111"/>
                </a:solidFill>
                <a:latin typeface="BIZ UDGothic"/>
                <a:ea typeface="BIZ UDGothic"/>
                <a:cs typeface="BIZ UDGothic"/>
              </a:rPr>
              <a:t>AI で作った短い音声で家族の声をまね、緊急を装ってお金を求める手口を、注意喚起で挙げた。自分の声や画像をネットに出す量を減らすことも、対策に挙げている</a:t>
            </a:r>
          </a:p>
        </p:txBody>
      </p:sp>
      <p:sp>
        <p:nvSpPr>
          <p:cNvPr id="11" name="TextBox 10"/>
          <p:cNvSpPr txBox="1"/>
          <p:nvPr/>
        </p:nvSpPr>
        <p:spPr>
          <a:xfrm>
            <a:off x="4572000" y="5562600"/>
            <a:ext cx="6949440" cy="411480"/>
          </a:xfrm>
          <a:prstGeom prst="rect">
            <a:avLst/>
          </a:prstGeom>
          <a:noFill/>
        </p:spPr>
        <p:txBody>
          <a:bodyPr wrap="square" anchor="t" lIns="0" rIns="0" tIns="0" bIns="0">
            <a:noAutofit/>
          </a:bodyPr>
          <a:lstStyle/>
          <a:p>
            <a:pPr algn="l">
              <a:lnSpc>
                <a:spcPct val="120000"/>
              </a:lnSpc>
            </a:pPr>
            <a:r>
              <a:rPr sz="1500" b="0" lang="ja-JP" altLang="en-US">
                <a:solidFill>
                  <a:srgbClr val="6B6B6B"/>
                </a:solidFill>
                <a:latin typeface="BIZ UDGothic"/>
                <a:ea typeface="BIZ UDGothic"/>
                <a:cs typeface="BIZ UDGothic"/>
              </a:rPr>
              <a:t>怖がるためではなく、「作れる」を前提に、次の備えを決めておくために。</a:t>
            </a:r>
          </a:p>
        </p:txBody>
      </p:sp>
      <p:sp>
        <p:nvSpPr>
          <p:cNvPr id="12"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CNN「Arup revealed as $25 million deepfake scam victim」（2024-05-16、香港警察の発表を引用）。FBI IC3 PSA I-120324-PSA（2024-12-03）。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1001776"/>
          </a:xfrm>
        </p:spPr>
        <p:txBody>
          <a:bodyPr wrap="square" anchor="t" lIns="0" rIns="0" tIns="0" bIns="0">
            <a:noAutofit/>
          </a:bodyPr>
          <a:lstStyle/>
          <a:p>
            <a:pPr algn="l">
              <a:lnSpc>
                <a:spcPct val="115000"/>
              </a:lnSpc>
            </a:pPr>
            <a:r>
              <a:rPr sz="2800" b="1" lang="ja-JP" altLang="en-US">
                <a:solidFill>
                  <a:srgbClr val="111111"/>
                </a:solidFill>
                <a:latin typeface="BIZ UDGothic"/>
                <a:ea typeface="BIZ UDGothic"/>
                <a:cs typeface="BIZ UDGothic"/>
              </a:rPr>
              <a:t>見分けられないこともある。</a:t>
            </a:r>
            <a:br/>
            <a:r>
              <a:rPr sz="2800" b="1" lang="ja-JP" altLang="en-US">
                <a:solidFill>
                  <a:srgbClr val="111111"/>
                </a:solidFill>
                <a:latin typeface="BIZ UDGothic"/>
                <a:ea typeface="BIZ UDGothic"/>
                <a:cs typeface="BIZ UDGothic"/>
              </a:rPr>
              <a:t>だから、確かめ方と合言葉を決めておく</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AI の詐欺と家族の合言葉 ②</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9</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sp>
        <p:nvSpPr>
          <p:cNvPr id="6" name="Rounded Rectangle 5"/>
          <p:cNvSpPr/>
          <p:nvPr/>
        </p:nvSpPr>
        <p:spPr>
          <a:xfrm>
            <a:off x="640080" y="2190496"/>
            <a:ext cx="3017520" cy="1417320"/>
          </a:xfrm>
          <a:prstGeom prst="roundRect">
            <a:avLst>
              <a:gd name="adj" fmla="val 7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800099" y="2396236"/>
            <a:ext cx="502920" cy="50292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1</a:t>
            </a:r>
          </a:p>
        </p:txBody>
      </p:sp>
      <p:sp>
        <p:nvSpPr>
          <p:cNvPr id="8" name="TextBox 7"/>
          <p:cNvSpPr txBox="1"/>
          <p:nvPr/>
        </p:nvSpPr>
        <p:spPr>
          <a:xfrm>
            <a:off x="1463040" y="2300224"/>
            <a:ext cx="2103120" cy="77724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いったん切る</a:t>
            </a:r>
          </a:p>
        </p:txBody>
      </p:sp>
      <p:sp>
        <p:nvSpPr>
          <p:cNvPr id="9" name="TextBox 8"/>
          <p:cNvSpPr txBox="1"/>
          <p:nvPr/>
        </p:nvSpPr>
        <p:spPr>
          <a:xfrm>
            <a:off x="868680" y="3086608"/>
            <a:ext cx="2651760" cy="502920"/>
          </a:xfrm>
          <a:prstGeom prst="rect">
            <a:avLst/>
          </a:prstGeom>
          <a:noFill/>
        </p:spPr>
        <p:txBody>
          <a:bodyPr wrap="square" anchor="t" lIns="0" rIns="0" tIns="0" bIns="0">
            <a:noAutofit/>
          </a:bodyPr>
          <a:lstStyle/>
          <a:p>
            <a:pPr algn="l">
              <a:lnSpc>
                <a:spcPct val="120000"/>
              </a:lnSpc>
            </a:pPr>
            <a:r>
              <a:rPr sz="1250" b="0" lang="ja-JP" altLang="en-US">
                <a:solidFill>
                  <a:srgbClr val="6B6B6B"/>
                </a:solidFill>
                <a:latin typeface="BIZ UDGothic"/>
                <a:ea typeface="BIZ UDGothic"/>
                <a:cs typeface="BIZ UDGothic"/>
              </a:rPr>
              <a:t>急ぎでも、慌てて動かない</a:t>
            </a:r>
          </a:p>
        </p:txBody>
      </p:sp>
      <p:sp>
        <p:nvSpPr>
          <p:cNvPr id="10" name="Rounded Rectangle 9"/>
          <p:cNvSpPr/>
          <p:nvPr/>
        </p:nvSpPr>
        <p:spPr>
          <a:xfrm>
            <a:off x="3840480" y="2190496"/>
            <a:ext cx="3017520" cy="1417320"/>
          </a:xfrm>
          <a:prstGeom prst="roundRect">
            <a:avLst>
              <a:gd name="adj" fmla="val 7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4000500" y="2396236"/>
            <a:ext cx="502920" cy="50292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2</a:t>
            </a:r>
          </a:p>
        </p:txBody>
      </p:sp>
      <p:sp>
        <p:nvSpPr>
          <p:cNvPr id="12" name="TextBox 11"/>
          <p:cNvSpPr txBox="1"/>
          <p:nvPr/>
        </p:nvSpPr>
        <p:spPr>
          <a:xfrm>
            <a:off x="4663440" y="2300224"/>
            <a:ext cx="2103120" cy="77724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自分で知っている番号に、かけ直す</a:t>
            </a:r>
          </a:p>
        </p:txBody>
      </p:sp>
      <p:sp>
        <p:nvSpPr>
          <p:cNvPr id="13" name="TextBox 12"/>
          <p:cNvSpPr txBox="1"/>
          <p:nvPr/>
        </p:nvSpPr>
        <p:spPr>
          <a:xfrm>
            <a:off x="4069080" y="3086608"/>
            <a:ext cx="2651760" cy="502920"/>
          </a:xfrm>
          <a:prstGeom prst="rect">
            <a:avLst/>
          </a:prstGeom>
          <a:noFill/>
        </p:spPr>
        <p:txBody>
          <a:bodyPr wrap="square" anchor="t" lIns="0" rIns="0" tIns="0" bIns="0">
            <a:noAutofit/>
          </a:bodyPr>
          <a:lstStyle/>
          <a:p>
            <a:pPr algn="l">
              <a:lnSpc>
                <a:spcPct val="120000"/>
              </a:lnSpc>
            </a:pPr>
            <a:r>
              <a:rPr sz="1250" b="0" lang="ja-JP" altLang="en-US">
                <a:solidFill>
                  <a:srgbClr val="6B6B6B"/>
                </a:solidFill>
                <a:latin typeface="BIZ UDGothic"/>
                <a:ea typeface="BIZ UDGothic"/>
                <a:cs typeface="BIZ UDGothic"/>
              </a:rPr>
              <a:t>着信の番号や、届いた返信先ではなく、いつもの連絡先に</a:t>
            </a:r>
          </a:p>
        </p:txBody>
      </p:sp>
      <p:sp>
        <p:nvSpPr>
          <p:cNvPr id="14" name="Rounded Rectangle 13"/>
          <p:cNvSpPr/>
          <p:nvPr/>
        </p:nvSpPr>
        <p:spPr>
          <a:xfrm>
            <a:off x="7040880" y="2190496"/>
            <a:ext cx="3017520" cy="1417320"/>
          </a:xfrm>
          <a:prstGeom prst="roundRect">
            <a:avLst>
              <a:gd name="adj" fmla="val 7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7200900" y="2396236"/>
            <a:ext cx="502920" cy="50292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3</a:t>
            </a:r>
          </a:p>
        </p:txBody>
      </p:sp>
      <p:sp>
        <p:nvSpPr>
          <p:cNvPr id="16" name="TextBox 15"/>
          <p:cNvSpPr txBox="1"/>
          <p:nvPr/>
        </p:nvSpPr>
        <p:spPr>
          <a:xfrm>
            <a:off x="7863840" y="2300224"/>
            <a:ext cx="2103120" cy="77724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家族の合言葉を聞く</a:t>
            </a:r>
          </a:p>
        </p:txBody>
      </p:sp>
      <p:sp>
        <p:nvSpPr>
          <p:cNvPr id="17" name="TextBox 16"/>
          <p:cNvSpPr txBox="1"/>
          <p:nvPr/>
        </p:nvSpPr>
        <p:spPr>
          <a:xfrm>
            <a:off x="7269480" y="3086608"/>
            <a:ext cx="2651760" cy="502920"/>
          </a:xfrm>
          <a:prstGeom prst="rect">
            <a:avLst/>
          </a:prstGeom>
          <a:noFill/>
        </p:spPr>
        <p:txBody>
          <a:bodyPr wrap="square" anchor="t" lIns="0" rIns="0" tIns="0" bIns="0">
            <a:noAutofit/>
          </a:bodyPr>
          <a:lstStyle/>
          <a:p>
            <a:pPr algn="l">
              <a:lnSpc>
                <a:spcPct val="120000"/>
              </a:lnSpc>
            </a:pPr>
            <a:r>
              <a:rPr sz="1250" b="0" lang="ja-JP" altLang="en-US">
                <a:solidFill>
                  <a:srgbClr val="6B6B6B"/>
                </a:solidFill>
                <a:latin typeface="BIZ UDGothic"/>
                <a:ea typeface="BIZ UDGothic"/>
                <a:cs typeface="BIZ UDGothic"/>
              </a:rPr>
              <a:t>お金の話・急ぎの頼みのときは必ず</a:t>
            </a:r>
          </a:p>
        </p:txBody>
      </p:sp>
      <p:pic>
        <p:nvPicPr>
          <p:cNvPr id="18" name="i4.jpg" descr="i4.jpg"/>
          <p:cNvPicPr>
            <a:picLocks noChangeAspect="1"/>
          </p:cNvPicPr>
          <p:nvPr/>
        </p:nvPicPr>
        <p:blipFill>
          <a:blip r:embed="rId3"/>
          <a:stretch>
            <a:fillRect/>
          </a:stretch>
        </p:blipFill>
        <p:spPr>
          <a:xfrm>
            <a:off x="10241280" y="2281936"/>
            <a:ext cx="1280160" cy="1280160"/>
          </a:xfrm>
          <a:prstGeom prst="rect">
            <a:avLst/>
          </a:prstGeom>
        </p:spPr>
      </p:pic>
      <p:sp>
        <p:nvSpPr>
          <p:cNvPr id="19" name="TextBox 18"/>
          <p:cNvSpPr txBox="1"/>
          <p:nvPr/>
        </p:nvSpPr>
        <p:spPr>
          <a:xfrm>
            <a:off x="640080" y="3744976"/>
            <a:ext cx="6492240" cy="365760"/>
          </a:xfrm>
          <a:prstGeom prst="rect">
            <a:avLst/>
          </a:prstGeom>
          <a:noFill/>
        </p:spPr>
        <p:txBody>
          <a:bodyPr wrap="square" anchor="t" lIns="0" rIns="0" tIns="0" bIns="0">
            <a:noAutofit/>
          </a:bodyPr>
          <a:lstStyle/>
          <a:p>
            <a:pPr algn="l">
              <a:lnSpc>
                <a:spcPct val="120000"/>
              </a:lnSpc>
            </a:pPr>
            <a:r>
              <a:rPr sz="1600" b="1" lang="ja-JP" altLang="en-US">
                <a:solidFill>
                  <a:srgbClr val="111111"/>
                </a:solidFill>
                <a:latin typeface="BIZ UDGothic"/>
                <a:ea typeface="BIZ UDGothic"/>
                <a:cs typeface="BIZ UDGothic"/>
              </a:rPr>
              <a:t>合言葉は</a:t>
            </a:r>
          </a:p>
        </p:txBody>
      </p:sp>
      <p:sp>
        <p:nvSpPr>
          <p:cNvPr id="20" name="TextBox 19"/>
          <p:cNvSpPr txBox="1"/>
          <p:nvPr/>
        </p:nvSpPr>
        <p:spPr>
          <a:xfrm>
            <a:off x="640080" y="4092447"/>
            <a:ext cx="6583680" cy="1188720"/>
          </a:xfrm>
          <a:prstGeom prst="rect">
            <a:avLst/>
          </a:prstGeom>
          <a:noFill/>
        </p:spPr>
        <p:txBody>
          <a:bodyPr wrap="square" anchor="t" lIns="0" rIns="0" tIns="0" bIns="0">
            <a:noAutofit/>
          </a:bodyPr>
          <a:lstStyle/>
          <a:p>
            <a:pPr algn="l">
              <a:lnSpc>
                <a:spcPct val="130000"/>
              </a:lnSpc>
            </a:pPr>
            <a:r>
              <a:rPr sz="1450" b="0" lang="ja-JP" altLang="en-US">
                <a:solidFill>
                  <a:srgbClr val="111111"/>
                </a:solidFill>
                <a:latin typeface="BIZ UDGothic"/>
                <a:ea typeface="BIZ UDGothic"/>
                <a:cs typeface="BIZ UDGothic"/>
              </a:rPr>
              <a:t>・家族しか知らないもの。ネットに書いたことがないもの</a:t>
            </a:r>
          </a:p>
          <a:p>
            <a:pPr algn="l">
              <a:lnSpc>
                <a:spcPct val="130000"/>
              </a:lnSpc>
            </a:pPr>
            <a:r>
              <a:rPr sz="1450" b="0" lang="ja-JP" altLang="en-US">
                <a:solidFill>
                  <a:srgbClr val="111111"/>
                </a:solidFill>
                <a:latin typeface="BIZ UDGothic"/>
                <a:ea typeface="BIZ UDGothic"/>
                <a:cs typeface="BIZ UDGothic"/>
              </a:rPr>
              <a:t>・子どもに決めてもらう。親のほうが、先に聞かれる側になる</a:t>
            </a:r>
          </a:p>
          <a:p>
            <a:pPr algn="l">
              <a:lnSpc>
                <a:spcPct val="130000"/>
              </a:lnSpc>
            </a:pPr>
            <a:r>
              <a:rPr sz="1450" b="0" lang="ja-JP" altLang="en-US">
                <a:solidFill>
                  <a:srgbClr val="111111"/>
                </a:solidFill>
                <a:latin typeface="BIZ UDGothic"/>
                <a:ea typeface="BIZ UDGothic"/>
                <a:cs typeface="BIZ UDGothic"/>
              </a:rPr>
              <a:t>・電話だけでなく、LINE やビデオ通話でも使う。祖父母にも伝える</a:t>
            </a:r>
          </a:p>
        </p:txBody>
      </p:sp>
      <p:sp>
        <p:nvSpPr>
          <p:cNvPr id="21" name="Rounded Rectangle 20"/>
          <p:cNvSpPr/>
          <p:nvPr/>
        </p:nvSpPr>
        <p:spPr>
          <a:xfrm>
            <a:off x="7406640" y="3744976"/>
            <a:ext cx="4114800" cy="1508760"/>
          </a:xfrm>
          <a:prstGeom prst="roundRect">
            <a:avLst>
              <a:gd name="adj" fmla="val 12000"/>
            </a:avLst>
          </a:prstGeom>
          <a:solidFill>
            <a:srgbClr val="FFFFFF"/>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30000"/>
              </a:lnSpc>
            </a:pPr>
            <a:r>
              <a:rPr sz="1700" b="1" lang="ja-JP" altLang="en-US">
                <a:solidFill>
                  <a:srgbClr val="111111"/>
                </a:solidFill>
                <a:latin typeface="BIZ UDGothic"/>
                <a:ea typeface="BIZ UDGothic"/>
                <a:cs typeface="BIZ UDGothic"/>
              </a:rPr>
              <a:t>見分けようとするより、確かめる。</a:t>
            </a:r>
          </a:p>
          <a:p>
            <a:pPr algn="l">
              <a:lnSpc>
                <a:spcPct val="130000"/>
              </a:lnSpc>
            </a:pPr>
            <a:r>
              <a:rPr sz="1300" b="0" lang="ja-JP" altLang="en-US">
                <a:solidFill>
                  <a:srgbClr val="6B6B6B"/>
                </a:solidFill>
                <a:latin typeface="BIZ UDGothic"/>
                <a:ea typeface="BIZ UDGothic"/>
                <a:cs typeface="BIZ UDGothic"/>
              </a:rPr>
              <a:t>顔写真の実験では、AI の顔を見分けられた人は約 48%（コイン投げと同じ、半々）。コツを教えても約 59%。声や動画で同じとは限らない</a:t>
            </a:r>
          </a:p>
        </p:txBody>
      </p:sp>
      <p:sp>
        <p:nvSpPr>
          <p:cNvPr id="22" name="try-label"/>
          <p:cNvSpPr/>
          <p:nvPr/>
        </p:nvSpPr>
        <p:spPr>
          <a:xfrm>
            <a:off x="640080" y="5390896"/>
            <a:ext cx="1965960" cy="73152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500" b="1" lang="ja-JP" altLang="en-US">
                <a:solidFill>
                  <a:srgbClr val="FFFFFF"/>
                </a:solidFill>
                <a:latin typeface="BIZ UDGothic"/>
                <a:ea typeface="BIZ UDGothic"/>
                <a:cs typeface="BIZ UDGothic"/>
              </a:rPr>
              <a:t>今夜、試すこと</a:t>
            </a:r>
          </a:p>
        </p:txBody>
      </p:sp>
      <p:sp>
        <p:nvSpPr>
          <p:cNvPr id="23" name="try"/>
          <p:cNvSpPr/>
          <p:nvPr/>
        </p:nvSpPr>
        <p:spPr>
          <a:xfrm>
            <a:off x="2651760" y="5390896"/>
            <a:ext cx="8899855" cy="7315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600" b="0" lang="ja-JP" altLang="en-US">
                <a:solidFill>
                  <a:srgbClr val="111111"/>
                </a:solidFill>
                <a:latin typeface="BIZ UDGothic"/>
                <a:ea typeface="BIZ UDGothic"/>
                <a:cs typeface="BIZ UDGothic"/>
              </a:rPr>
              <a:t>「うちだけの合言葉、作ってみない？」と聞いてみる。子どもが決めて、親が先に聞かれる側になる</a:t>
            </a:r>
          </a:p>
        </p:txBody>
      </p:sp>
      <p:sp>
        <p:nvSpPr>
          <p:cNvPr id="24"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顔の見分け：Nightingale &amp; Farid, PNAS 119(8), 2022（顔写真の実験。約 48%、見分けのコツを教えても約 59%）。合言葉：FBI IC3 PSA I-120324-PSA。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1001776"/>
          </a:xfrm>
        </p:spPr>
        <p:txBody>
          <a:bodyPr wrap="square" anchor="t" lIns="0" rIns="0" tIns="0" bIns="0">
            <a:noAutofit/>
          </a:bodyPr>
          <a:lstStyle/>
          <a:p>
            <a:pPr algn="l">
              <a:lnSpc>
                <a:spcPct val="115000"/>
              </a:lnSpc>
            </a:pPr>
            <a:r>
              <a:rPr sz="2800" b="1" lang="ja-JP" altLang="en-US">
                <a:solidFill>
                  <a:srgbClr val="111111"/>
                </a:solidFill>
                <a:latin typeface="BIZ UDGothic"/>
                <a:ea typeface="BIZ UDGothic"/>
                <a:cs typeface="BIZ UDGothic"/>
              </a:rPr>
              <a:t>友だちの写真を AI で性的に加工する事案が、倍増している。</a:t>
            </a:r>
            <a:br/>
            <a:r>
              <a:rPr sz="2800" b="1" lang="ja-JP" altLang="en-US">
                <a:solidFill>
                  <a:srgbClr val="111111"/>
                </a:solidFill>
                <a:latin typeface="BIZ UDGothic"/>
                <a:ea typeface="BIZ UDGothic"/>
                <a:cs typeface="BIZ UDGothic"/>
              </a:rPr>
              <a:t>加えた側の約 7 割は、同じ学校の子ども</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友だちの写真の加工 ①</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10</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sp>
        <p:nvSpPr>
          <p:cNvPr id="6" name="TextBox 5"/>
          <p:cNvSpPr txBox="1"/>
          <p:nvPr/>
        </p:nvSpPr>
        <p:spPr>
          <a:xfrm>
            <a:off x="640080" y="2236216"/>
            <a:ext cx="5943600" cy="320040"/>
          </a:xfrm>
          <a:prstGeom prst="rect">
            <a:avLst/>
          </a:prstGeom>
          <a:noFill/>
        </p:spPr>
        <p:txBody>
          <a:bodyPr wrap="square" anchor="t" lIns="0" rIns="0" tIns="0" bIns="0">
            <a:noAutofit/>
          </a:bodyPr>
          <a:lstStyle/>
          <a:p>
            <a:pPr algn="l">
              <a:lnSpc>
                <a:spcPct val="120000"/>
              </a:lnSpc>
            </a:pPr>
            <a:r>
              <a:rPr sz="1400" b="0" lang="ja-JP" altLang="en-US">
                <a:solidFill>
                  <a:srgbClr val="6B6B6B"/>
                </a:solidFill>
                <a:latin typeface="BIZ UDGothic"/>
                <a:ea typeface="BIZ UDGothic"/>
                <a:cs typeface="BIZ UDGothic"/>
              </a:rPr>
              <a:t>性的に加工された画像の事案（警察が把握した件数）</a:t>
            </a:r>
          </a:p>
        </p:txBody>
      </p:sp>
      <p:sp>
        <p:nvSpPr>
          <p:cNvPr id="7" name="TextBox 6"/>
          <p:cNvSpPr txBox="1"/>
          <p:nvPr/>
        </p:nvSpPr>
        <p:spPr>
          <a:xfrm>
            <a:off x="640080" y="2647696"/>
            <a:ext cx="1828800" cy="502920"/>
          </a:xfrm>
          <a:prstGeom prst="rect">
            <a:avLst/>
          </a:prstGeom>
          <a:noFill/>
        </p:spPr>
        <p:txBody>
          <a:bodyPr wrap="square" anchor="ctr" lIns="0" rIns="0" tIns="0" bIns="0">
            <a:noAutofit/>
          </a:bodyPr>
          <a:lstStyle/>
          <a:p>
            <a:pPr algn="l">
              <a:lnSpc>
                <a:spcPct val="120000"/>
              </a:lnSpc>
            </a:pPr>
            <a:r>
              <a:rPr sz="1500" b="1" lang="ja-JP" altLang="en-US">
                <a:solidFill>
                  <a:srgbClr val="111111"/>
                </a:solidFill>
                <a:latin typeface="BIZ UDGothic"/>
                <a:ea typeface="BIZ UDGothic"/>
                <a:cs typeface="BIZ UDGothic"/>
              </a:rPr>
              <a:t>2025 年 1〜6 月</a:t>
            </a:r>
          </a:p>
        </p:txBody>
      </p:sp>
      <p:sp>
        <p:nvSpPr>
          <p:cNvPr id="8" name="Rectangle 7"/>
          <p:cNvSpPr/>
          <p:nvPr/>
        </p:nvSpPr>
        <p:spPr>
          <a:xfrm>
            <a:off x="2560320" y="2693416"/>
            <a:ext cx="1561170" cy="41148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212930" y="2647696"/>
            <a:ext cx="1005840" cy="50292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60 件</a:t>
            </a:r>
          </a:p>
        </p:txBody>
      </p:sp>
      <p:sp>
        <p:nvSpPr>
          <p:cNvPr id="10" name="TextBox 9"/>
          <p:cNvSpPr txBox="1"/>
          <p:nvPr/>
        </p:nvSpPr>
        <p:spPr>
          <a:xfrm>
            <a:off x="640080" y="3333496"/>
            <a:ext cx="1828800" cy="502920"/>
          </a:xfrm>
          <a:prstGeom prst="rect">
            <a:avLst/>
          </a:prstGeom>
          <a:noFill/>
        </p:spPr>
        <p:txBody>
          <a:bodyPr wrap="square" anchor="ctr" lIns="0" rIns="0" tIns="0" bIns="0">
            <a:noAutofit/>
          </a:bodyPr>
          <a:lstStyle/>
          <a:p>
            <a:pPr algn="l">
              <a:lnSpc>
                <a:spcPct val="120000"/>
              </a:lnSpc>
            </a:pPr>
            <a:r>
              <a:rPr sz="1500" b="1" lang="ja-JP" altLang="en-US">
                <a:solidFill>
                  <a:srgbClr val="111111"/>
                </a:solidFill>
                <a:latin typeface="BIZ UDGothic"/>
                <a:ea typeface="BIZ UDGothic"/>
                <a:cs typeface="BIZ UDGothic"/>
              </a:rPr>
              <a:t>2025 年 1 年間</a:t>
            </a:r>
          </a:p>
        </p:txBody>
      </p:sp>
      <p:sp>
        <p:nvSpPr>
          <p:cNvPr id="11" name="Rectangle 10"/>
          <p:cNvSpPr/>
          <p:nvPr/>
        </p:nvSpPr>
        <p:spPr>
          <a:xfrm>
            <a:off x="2560320" y="3379216"/>
            <a:ext cx="2966224" cy="411480"/>
          </a:xfrm>
          <a:prstGeom prst="rect">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5617984" y="3333496"/>
            <a:ext cx="1005840" cy="50292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114 件</a:t>
            </a:r>
          </a:p>
        </p:txBody>
      </p:sp>
      <p:sp>
        <p:nvSpPr>
          <p:cNvPr id="13" name="TextBox 12"/>
          <p:cNvSpPr txBox="1"/>
          <p:nvPr/>
        </p:nvSpPr>
        <p:spPr>
          <a:xfrm>
            <a:off x="640080" y="4019295"/>
            <a:ext cx="1828800" cy="502920"/>
          </a:xfrm>
          <a:prstGeom prst="rect">
            <a:avLst/>
          </a:prstGeom>
          <a:noFill/>
        </p:spPr>
        <p:txBody>
          <a:bodyPr wrap="square" anchor="ctr" lIns="0" rIns="0" tIns="0" bIns="0">
            <a:noAutofit/>
          </a:bodyPr>
          <a:lstStyle/>
          <a:p>
            <a:pPr algn="l">
              <a:lnSpc>
                <a:spcPct val="120000"/>
              </a:lnSpc>
            </a:pPr>
            <a:r>
              <a:rPr sz="1500" b="1" lang="ja-JP" altLang="en-US">
                <a:solidFill>
                  <a:srgbClr val="111111"/>
                </a:solidFill>
                <a:latin typeface="BIZ UDGothic"/>
                <a:ea typeface="BIZ UDGothic"/>
                <a:cs typeface="BIZ UDGothic"/>
              </a:rPr>
              <a:t>2026 年 1〜6 月</a:t>
            </a:r>
          </a:p>
        </p:txBody>
      </p:sp>
      <p:sp>
        <p:nvSpPr>
          <p:cNvPr id="14" name="Rectangle 13"/>
          <p:cNvSpPr/>
          <p:nvPr/>
        </p:nvSpPr>
        <p:spPr>
          <a:xfrm>
            <a:off x="2560320" y="4065015"/>
            <a:ext cx="3200400" cy="411480"/>
          </a:xfrm>
          <a:prstGeom prst="rect">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852159" y="4019295"/>
            <a:ext cx="1005840" cy="502920"/>
          </a:xfrm>
          <a:prstGeom prst="rect">
            <a:avLst/>
          </a:prstGeom>
          <a:noFill/>
        </p:spPr>
        <p:txBody>
          <a:bodyPr wrap="square" anchor="ctr" lIns="0" rIns="0" tIns="0" bIns="0">
            <a:noAutofit/>
          </a:bodyPr>
          <a:lstStyle/>
          <a:p>
            <a:pPr algn="l">
              <a:lnSpc>
                <a:spcPct val="120000"/>
              </a:lnSpc>
            </a:pPr>
            <a:r>
              <a:rPr sz="1800" b="1" lang="ja-JP" altLang="en-US">
                <a:solidFill>
                  <a:srgbClr val="111111"/>
                </a:solidFill>
                <a:latin typeface="BIZ UDGothic"/>
                <a:ea typeface="BIZ UDGothic"/>
                <a:cs typeface="BIZ UDGothic"/>
              </a:rPr>
              <a:t>123 件</a:t>
            </a:r>
          </a:p>
        </p:txBody>
      </p:sp>
      <p:pic>
        <p:nvPicPr>
          <p:cNvPr id="16" name="i5.jpg" descr="i5.jpg"/>
          <p:cNvPicPr>
            <a:picLocks noChangeAspect="1"/>
          </p:cNvPicPr>
          <p:nvPr/>
        </p:nvPicPr>
        <p:blipFill>
          <a:blip r:embed="rId3"/>
          <a:stretch>
            <a:fillRect/>
          </a:stretch>
        </p:blipFill>
        <p:spPr>
          <a:xfrm>
            <a:off x="640080" y="4750816"/>
            <a:ext cx="1325880" cy="1325880"/>
          </a:xfrm>
          <a:prstGeom prst="rect">
            <a:avLst/>
          </a:prstGeom>
        </p:spPr>
      </p:pic>
      <p:sp>
        <p:nvSpPr>
          <p:cNvPr id="17" name="TextBox 16"/>
          <p:cNvSpPr txBox="1"/>
          <p:nvPr/>
        </p:nvSpPr>
        <p:spPr>
          <a:xfrm>
            <a:off x="2148839" y="4750816"/>
            <a:ext cx="5120640" cy="1188720"/>
          </a:xfrm>
          <a:prstGeom prst="rect">
            <a:avLst/>
          </a:prstGeom>
          <a:noFill/>
        </p:spPr>
        <p:txBody>
          <a:bodyPr wrap="square" anchor="t" lIns="0" rIns="0" tIns="0" bIns="0">
            <a:noAutofit/>
          </a:bodyPr>
          <a:lstStyle/>
          <a:p>
            <a:pPr algn="l">
              <a:lnSpc>
                <a:spcPct val="125000"/>
              </a:lnSpc>
              <a:spcAft>
                <a:spcPts val="300"/>
              </a:spcAft>
            </a:pPr>
            <a:r>
              <a:rPr sz="1400" b="0" lang="ja-JP" altLang="en-US">
                <a:solidFill>
                  <a:srgbClr val="111111"/>
                </a:solidFill>
                <a:latin typeface="BIZ UDGothic"/>
                <a:ea typeface="BIZ UDGothic"/>
                <a:cs typeface="BIZ UDGothic"/>
              </a:rPr>
              <a:t>元の写真に、学校行事や卒業アルバムの写真が使われた例がある。</a:t>
            </a:r>
          </a:p>
          <a:p>
            <a:pPr algn="l">
              <a:lnSpc>
                <a:spcPct val="125000"/>
              </a:lnSpc>
              <a:spcAft>
                <a:spcPts val="300"/>
              </a:spcAft>
            </a:pPr>
            <a:r>
              <a:rPr sz="1400" b="0" lang="ja-JP" altLang="en-US">
                <a:solidFill>
                  <a:srgbClr val="111111"/>
                </a:solidFill>
                <a:latin typeface="BIZ UDGothic"/>
                <a:ea typeface="BIZ UDGothic"/>
                <a:cs typeface="BIZ UDGothic"/>
              </a:rPr>
              <a:t>作るのはボタン 1 つ。作った側が、被害の重さに気づきにくい（編集部の見立て）。</a:t>
            </a:r>
          </a:p>
        </p:txBody>
      </p:sp>
      <p:cxnSp>
        <p:nvCxnSpPr>
          <p:cNvPr id="18" name="Connector 17"/>
          <p:cNvCxnSpPr/>
          <p:nvPr/>
        </p:nvCxnSpPr>
        <p:spPr>
          <a:xfrm>
            <a:off x="7040880" y="2281936"/>
            <a:ext cx="0" cy="3154680"/>
          </a:xfrm>
          <a:prstGeom prst="line">
            <a:avLst/>
          </a:prstGeom>
          <a:ln w="12700">
            <a:solidFill>
              <a:srgbClr val="A6A6A6"/>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315200" y="2236216"/>
            <a:ext cx="4297680" cy="320040"/>
          </a:xfrm>
          <a:prstGeom prst="rect">
            <a:avLst/>
          </a:prstGeom>
          <a:noFill/>
        </p:spPr>
        <p:txBody>
          <a:bodyPr wrap="square" anchor="t" lIns="0" rIns="0" tIns="0" bIns="0">
            <a:noAutofit/>
          </a:bodyPr>
          <a:lstStyle/>
          <a:p>
            <a:pPr algn="l">
              <a:lnSpc>
                <a:spcPct val="120000"/>
              </a:lnSpc>
            </a:pPr>
            <a:r>
              <a:rPr sz="1400" b="0" lang="ja-JP" altLang="en-US">
                <a:solidFill>
                  <a:srgbClr val="6B6B6B"/>
                </a:solidFill>
                <a:latin typeface="BIZ UDGothic"/>
                <a:ea typeface="BIZ UDGothic"/>
                <a:cs typeface="BIZ UDGothic"/>
              </a:rPr>
              <a:t>2026 年 1〜6 月の 123 件のうち</a:t>
            </a:r>
          </a:p>
        </p:txBody>
      </p:sp>
      <p:sp>
        <p:nvSpPr>
          <p:cNvPr id="20" name="TextBox 19"/>
          <p:cNvSpPr txBox="1"/>
          <p:nvPr/>
        </p:nvSpPr>
        <p:spPr>
          <a:xfrm>
            <a:off x="7315200" y="2693416"/>
            <a:ext cx="1737360" cy="822960"/>
          </a:xfrm>
          <a:prstGeom prst="rect">
            <a:avLst/>
          </a:prstGeom>
          <a:noFill/>
        </p:spPr>
        <p:txBody>
          <a:bodyPr wrap="square" anchor="ctr" lIns="0" rIns="0" tIns="0" bIns="0">
            <a:noAutofit/>
          </a:bodyPr>
          <a:lstStyle/>
          <a:p>
            <a:pPr algn="l">
              <a:lnSpc>
                <a:spcPct val="120000"/>
              </a:lnSpc>
            </a:pPr>
            <a:r>
              <a:rPr sz="2800" b="1" lang="ja-JP" altLang="en-US">
                <a:solidFill>
                  <a:srgbClr val="111111"/>
                </a:solidFill>
                <a:latin typeface="BIZ UDGothic"/>
                <a:ea typeface="BIZ UDGothic"/>
                <a:cs typeface="BIZ UDGothic"/>
              </a:rPr>
              <a:t>9 割以上</a:t>
            </a:r>
          </a:p>
        </p:txBody>
      </p:sp>
      <p:sp>
        <p:nvSpPr>
          <p:cNvPr id="21" name="TextBox 20"/>
          <p:cNvSpPr txBox="1"/>
          <p:nvPr/>
        </p:nvSpPr>
        <p:spPr>
          <a:xfrm>
            <a:off x="9098280" y="2693416"/>
            <a:ext cx="2560320" cy="822960"/>
          </a:xfrm>
          <a:prstGeom prst="rect">
            <a:avLst/>
          </a:prstGeom>
          <a:noFill/>
        </p:spPr>
        <p:txBody>
          <a:bodyPr wrap="square" anchor="ctr" lIns="0" rIns="0" tIns="0" bIns="0">
            <a:noAutofit/>
          </a:bodyPr>
          <a:lstStyle/>
          <a:p>
            <a:pPr algn="l">
              <a:lnSpc>
                <a:spcPct val="120000"/>
              </a:lnSpc>
            </a:pPr>
            <a:r>
              <a:rPr sz="1400" b="0" lang="ja-JP" altLang="en-US">
                <a:solidFill>
                  <a:srgbClr val="111111"/>
                </a:solidFill>
                <a:latin typeface="BIZ UDGothic"/>
                <a:ea typeface="BIZ UDGothic"/>
                <a:cs typeface="BIZ UDGothic"/>
              </a:rPr>
              <a:t>被害者は中高生（117 件。中学生 79・高校生 38）。小学生 3 件、不明 3 件</a:t>
            </a:r>
          </a:p>
        </p:txBody>
      </p:sp>
      <p:sp>
        <p:nvSpPr>
          <p:cNvPr id="22" name="TextBox 21"/>
          <p:cNvSpPr txBox="1"/>
          <p:nvPr/>
        </p:nvSpPr>
        <p:spPr>
          <a:xfrm>
            <a:off x="7315200" y="3790695"/>
            <a:ext cx="1737360" cy="822960"/>
          </a:xfrm>
          <a:prstGeom prst="rect">
            <a:avLst/>
          </a:prstGeom>
          <a:noFill/>
        </p:spPr>
        <p:txBody>
          <a:bodyPr wrap="square" anchor="ctr" lIns="0" rIns="0" tIns="0" bIns="0">
            <a:noAutofit/>
          </a:bodyPr>
          <a:lstStyle/>
          <a:p>
            <a:pPr algn="l">
              <a:lnSpc>
                <a:spcPct val="120000"/>
              </a:lnSpc>
            </a:pPr>
            <a:r>
              <a:rPr sz="2800" b="1" lang="ja-JP" altLang="en-US">
                <a:solidFill>
                  <a:srgbClr val="111111"/>
                </a:solidFill>
                <a:latin typeface="BIZ UDGothic"/>
                <a:ea typeface="BIZ UDGothic"/>
                <a:cs typeface="BIZ UDGothic"/>
              </a:rPr>
              <a:t>約 7 割</a:t>
            </a:r>
          </a:p>
        </p:txBody>
      </p:sp>
      <p:sp>
        <p:nvSpPr>
          <p:cNvPr id="23" name="TextBox 22"/>
          <p:cNvSpPr txBox="1"/>
          <p:nvPr/>
        </p:nvSpPr>
        <p:spPr>
          <a:xfrm>
            <a:off x="9098280" y="3790695"/>
            <a:ext cx="2560320" cy="822960"/>
          </a:xfrm>
          <a:prstGeom prst="rect">
            <a:avLst/>
          </a:prstGeom>
          <a:noFill/>
        </p:spPr>
        <p:txBody>
          <a:bodyPr wrap="square" anchor="ctr" lIns="0" rIns="0" tIns="0" bIns="0">
            <a:noAutofit/>
          </a:bodyPr>
          <a:lstStyle/>
          <a:p>
            <a:pPr algn="l">
              <a:lnSpc>
                <a:spcPct val="120000"/>
              </a:lnSpc>
            </a:pPr>
            <a:r>
              <a:rPr sz="1400" b="0" lang="ja-JP" altLang="en-US">
                <a:solidFill>
                  <a:srgbClr val="111111"/>
                </a:solidFill>
                <a:latin typeface="BIZ UDGothic"/>
                <a:ea typeface="BIZ UDGothic"/>
                <a:cs typeface="BIZ UDGothic"/>
              </a:rPr>
              <a:t>加えた側は、被害者の同級生・同じ学校の生徒ら（83 件）</a:t>
            </a:r>
          </a:p>
        </p:txBody>
      </p:sp>
      <p:sp>
        <p:nvSpPr>
          <p:cNvPr id="24" name="TextBox 23"/>
          <p:cNvSpPr txBox="1"/>
          <p:nvPr/>
        </p:nvSpPr>
        <p:spPr>
          <a:xfrm>
            <a:off x="7315200" y="4933696"/>
            <a:ext cx="4297680" cy="731520"/>
          </a:xfrm>
          <a:prstGeom prst="rect">
            <a:avLst/>
          </a:prstGeom>
          <a:noFill/>
        </p:spPr>
        <p:txBody>
          <a:bodyPr wrap="square" anchor="t" lIns="0" rIns="0" tIns="0" bIns="0">
            <a:noAutofit/>
          </a:bodyPr>
          <a:lstStyle/>
          <a:p>
            <a:pPr algn="l">
              <a:lnSpc>
                <a:spcPct val="130000"/>
              </a:lnSpc>
            </a:pPr>
            <a:r>
              <a:rPr sz="1300" b="0" lang="ja-JP" altLang="en-US">
                <a:solidFill>
                  <a:srgbClr val="6B6B6B"/>
                </a:solidFill>
                <a:latin typeface="BIZ UDGothic"/>
                <a:ea typeface="BIZ UDGothic"/>
                <a:cs typeface="BIZ UDGothic"/>
              </a:rPr>
              <a:t>件数は警察が把握した分で、起きた数そのものではない。警察の幹部は「氷山の一角」と話している（読売新聞）</a:t>
            </a:r>
          </a:p>
        </p:txBody>
      </p:sp>
      <p:sp>
        <p:nvSpPr>
          <p:cNvPr id="25"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警察庁の発表（共同通信、熊本日日新聞 2026-08-03）：2026 年 1〜6 月に警察が把握した、18 歳未満の画像を生成 AI などで性的に加工した事案。読売新聞（2025-09-01）：2024 年の相談・通報 100 件超、うち 17 件は学校行事・卒業アルバムの写真から。</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友だちの写真の加工で、いま起きていることと、断り方の例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友だちの写真の加工 ②</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11</a:t>
            </a:r>
          </a:p>
        </p:txBody>
      </p:sp>
      <p:sp>
        <p:nvSpPr>
          <p:cNvPr id="5" name="Rounded Rectangle 4"/>
          <p:cNvSpPr/>
          <p:nvPr/>
        </p:nvSpPr>
        <p:spPr>
          <a:xfrm>
            <a:off x="640080" y="1767840"/>
            <a:ext cx="3454298" cy="342900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868680" y="1905000"/>
            <a:ext cx="2997098" cy="685800"/>
          </a:xfrm>
          <a:prstGeom prst="rect">
            <a:avLst/>
          </a:prstGeom>
          <a:noFill/>
        </p:spPr>
        <p:txBody>
          <a:bodyPr wrap="square" anchor="t" lIns="0" rIns="0" tIns="0" bIns="0">
            <a:noAutofit/>
          </a:bodyPr>
          <a:lstStyle/>
          <a:p>
            <a:pPr algn="l">
              <a:lnSpc>
                <a:spcPct val="120000"/>
              </a:lnSpc>
            </a:pPr>
            <a:r>
              <a:rPr sz="1600" b="1" lang="ja-JP" altLang="en-US">
                <a:solidFill>
                  <a:srgbClr val="111111"/>
                </a:solidFill>
                <a:latin typeface="BIZ UDGothic"/>
                <a:ea typeface="BIZ UDGothic"/>
                <a:cs typeface="BIZ UDGothic"/>
              </a:rPr>
              <a:t>起きていること</a:t>
            </a:r>
          </a:p>
        </p:txBody>
      </p:sp>
      <p:sp>
        <p:nvSpPr>
          <p:cNvPr id="7" name="TextBox 6"/>
          <p:cNvSpPr txBox="1"/>
          <p:nvPr/>
        </p:nvSpPr>
        <p:spPr>
          <a:xfrm>
            <a:off x="868680" y="2636520"/>
            <a:ext cx="2997098" cy="2560320"/>
          </a:xfrm>
          <a:prstGeom prst="rect">
            <a:avLst/>
          </a:prstGeom>
          <a:noFill/>
        </p:spPr>
        <p:txBody>
          <a:bodyPr wrap="square" anchor="t" lIns="0" rIns="0" tIns="0" bIns="0">
            <a:noAutofit/>
          </a:bodyPr>
          <a:lstStyle/>
          <a:p>
            <a:pPr algn="l">
              <a:lnSpc>
                <a:spcPct val="125000"/>
              </a:lnSpc>
              <a:spcAft>
                <a:spcPts val="500"/>
              </a:spcAft>
            </a:pPr>
            <a:r>
              <a:rPr sz="1400" b="0" lang="ja-JP" altLang="en-US">
                <a:solidFill>
                  <a:srgbClr val="111111"/>
                </a:solidFill>
                <a:latin typeface="BIZ UDGothic"/>
                <a:ea typeface="BIZ UDGothic"/>
                <a:cs typeface="BIZ UDGothic"/>
              </a:rPr>
              <a:t>・実在の子の写真を性的に加工した画像は、警察が扱う事案になっている</a:t>
            </a:r>
          </a:p>
          <a:p>
            <a:pPr algn="l">
              <a:lnSpc>
                <a:spcPct val="125000"/>
              </a:lnSpc>
              <a:spcAft>
                <a:spcPts val="500"/>
              </a:spcAft>
            </a:pPr>
            <a:r>
              <a:rPr sz="1400" b="0" lang="ja-JP" altLang="en-US">
                <a:solidFill>
                  <a:srgbClr val="111111"/>
                </a:solidFill>
                <a:latin typeface="BIZ UDGothic"/>
                <a:ea typeface="BIZ UDGothic"/>
                <a:cs typeface="BIZ UDGothic"/>
              </a:rPr>
              <a:t>・鳥取県は 2025 年 4 月から、生成 AI で加工した青少年の画像も条例の規制の対象に</a:t>
            </a:r>
          </a:p>
          <a:p>
            <a:pPr algn="l">
              <a:lnSpc>
                <a:spcPct val="125000"/>
              </a:lnSpc>
              <a:spcAft>
                <a:spcPts val="500"/>
              </a:spcAft>
            </a:pPr>
            <a:r>
              <a:rPr sz="1400" b="0" lang="ja-JP" altLang="en-US">
                <a:solidFill>
                  <a:srgbClr val="111111"/>
                </a:solidFill>
                <a:latin typeface="BIZ UDGothic"/>
                <a:ea typeface="BIZ UDGothic"/>
                <a:cs typeface="BIZ UDGothic"/>
              </a:rPr>
              <a:t>・個別にどうなるかは、事案ごとに警察や学校が判断する。不安なときは、先に学校か #9110 へ</a:t>
            </a:r>
          </a:p>
        </p:txBody>
      </p:sp>
      <p:sp>
        <p:nvSpPr>
          <p:cNvPr id="8" name="Rounded Rectangle 7"/>
          <p:cNvSpPr/>
          <p:nvPr/>
        </p:nvSpPr>
        <p:spPr>
          <a:xfrm>
            <a:off x="4368698" y="1767840"/>
            <a:ext cx="3454298" cy="3429000"/>
          </a:xfrm>
          <a:prstGeom prst="roundRect">
            <a:avLst>
              <a:gd name="adj" fmla="val 5000"/>
            </a:avLst>
          </a:prstGeom>
          <a:solidFill>
            <a:srgbClr val="FFFFFF"/>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597298" y="1905000"/>
            <a:ext cx="2997098" cy="685800"/>
          </a:xfrm>
          <a:prstGeom prst="rect">
            <a:avLst/>
          </a:prstGeom>
          <a:noFill/>
        </p:spPr>
        <p:txBody>
          <a:bodyPr wrap="square" anchor="t" lIns="0" rIns="0" tIns="0" bIns="0">
            <a:noAutofit/>
          </a:bodyPr>
          <a:lstStyle/>
          <a:p>
            <a:pPr algn="l">
              <a:lnSpc>
                <a:spcPct val="120000"/>
              </a:lnSpc>
            </a:pPr>
            <a:r>
              <a:rPr sz="1600" b="1" lang="ja-JP" altLang="en-US">
                <a:solidFill>
                  <a:srgbClr val="E5383B"/>
                </a:solidFill>
                <a:latin typeface="BIZ UDGothic"/>
                <a:ea typeface="BIZ UDGothic"/>
                <a:cs typeface="BIZ UDGothic"/>
              </a:rPr>
              <a:t>断り方の例</a:t>
            </a:r>
            <a:br/>
            <a:r>
              <a:rPr sz="1600" b="1" lang="ja-JP" altLang="en-US">
                <a:solidFill>
                  <a:srgbClr val="E5383B"/>
                </a:solidFill>
                <a:latin typeface="BIZ UDGothic"/>
                <a:ea typeface="BIZ UDGothic"/>
                <a:cs typeface="BIZ UDGothic"/>
              </a:rPr>
              <a:t>（子どもが自分の言葉に直す）</a:t>
            </a:r>
          </a:p>
        </p:txBody>
      </p:sp>
      <p:sp>
        <p:nvSpPr>
          <p:cNvPr id="10" name="TextBox 9"/>
          <p:cNvSpPr txBox="1"/>
          <p:nvPr/>
        </p:nvSpPr>
        <p:spPr>
          <a:xfrm>
            <a:off x="4597298" y="2636520"/>
            <a:ext cx="2997098" cy="2560320"/>
          </a:xfrm>
          <a:prstGeom prst="rect">
            <a:avLst/>
          </a:prstGeom>
          <a:noFill/>
        </p:spPr>
        <p:txBody>
          <a:bodyPr wrap="square" anchor="t" lIns="0" rIns="0" tIns="0" bIns="0">
            <a:noAutofit/>
          </a:bodyPr>
          <a:lstStyle/>
          <a:p>
            <a:pPr algn="l">
              <a:lnSpc>
                <a:spcPct val="125000"/>
              </a:lnSpc>
              <a:spcAft>
                <a:spcPts val="500"/>
              </a:spcAft>
            </a:pPr>
            <a:r>
              <a:rPr sz="1400" b="0" lang="ja-JP" altLang="en-US">
                <a:solidFill>
                  <a:srgbClr val="111111"/>
                </a:solidFill>
                <a:latin typeface="BIZ UDGothic"/>
                <a:ea typeface="BIZ UDGothic"/>
                <a:cs typeface="BIZ UDGothic"/>
              </a:rPr>
              <a:t>・「それは笑えない。やめとく」</a:t>
            </a:r>
          </a:p>
          <a:p>
            <a:pPr algn="l">
              <a:lnSpc>
                <a:spcPct val="125000"/>
              </a:lnSpc>
              <a:spcAft>
                <a:spcPts val="500"/>
              </a:spcAft>
            </a:pPr>
            <a:r>
              <a:rPr sz="1400" b="0" lang="ja-JP" altLang="en-US">
                <a:solidFill>
                  <a:srgbClr val="111111"/>
                </a:solidFill>
                <a:latin typeface="BIZ UDGothic"/>
                <a:ea typeface="BIZ UDGothic"/>
                <a:cs typeface="BIZ UDGothic"/>
              </a:rPr>
              <a:t>・「自分の写真でやられたら嫌だ」</a:t>
            </a:r>
          </a:p>
          <a:p>
            <a:pPr algn="l">
              <a:lnSpc>
                <a:spcPct val="125000"/>
              </a:lnSpc>
              <a:spcAft>
                <a:spcPts val="500"/>
              </a:spcAft>
            </a:pPr>
            <a:r>
              <a:rPr sz="1400" b="0" lang="ja-JP" altLang="en-US">
                <a:solidFill>
                  <a:srgbClr val="111111"/>
                </a:solidFill>
                <a:latin typeface="BIZ UDGothic"/>
                <a:ea typeface="BIZ UDGothic"/>
                <a:cs typeface="BIZ UDGothic"/>
              </a:rPr>
              <a:t>・「もうやめよう」</a:t>
            </a:r>
          </a:p>
        </p:txBody>
      </p:sp>
      <p:sp>
        <p:nvSpPr>
          <p:cNvPr id="11" name="Rounded Rectangle 10"/>
          <p:cNvSpPr/>
          <p:nvPr/>
        </p:nvSpPr>
        <p:spPr>
          <a:xfrm>
            <a:off x="8097316" y="1767840"/>
            <a:ext cx="3454298" cy="342900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325916" y="1905000"/>
            <a:ext cx="2997098" cy="685800"/>
          </a:xfrm>
          <a:prstGeom prst="rect">
            <a:avLst/>
          </a:prstGeom>
          <a:noFill/>
        </p:spPr>
        <p:txBody>
          <a:bodyPr wrap="square" anchor="t" lIns="0" rIns="0" tIns="0" bIns="0">
            <a:noAutofit/>
          </a:bodyPr>
          <a:lstStyle/>
          <a:p>
            <a:pPr algn="l">
              <a:lnSpc>
                <a:spcPct val="120000"/>
              </a:lnSpc>
            </a:pPr>
            <a:r>
              <a:rPr sz="1600" b="1" lang="ja-JP" altLang="en-US">
                <a:solidFill>
                  <a:srgbClr val="111111"/>
                </a:solidFill>
                <a:latin typeface="BIZ UDGothic"/>
                <a:ea typeface="BIZ UDGothic"/>
                <a:cs typeface="BIZ UDGothic"/>
              </a:rPr>
              <a:t>もし起きたら</a:t>
            </a:r>
            <a:br/>
            <a:r>
              <a:rPr sz="1600" b="1" lang="ja-JP" altLang="en-US">
                <a:solidFill>
                  <a:srgbClr val="111111"/>
                </a:solidFill>
                <a:latin typeface="BIZ UDGothic"/>
                <a:ea typeface="BIZ UDGothic"/>
                <a:cs typeface="BIZ UDGothic"/>
              </a:rPr>
              <a:t>（される側も、した側も）</a:t>
            </a:r>
          </a:p>
        </p:txBody>
      </p:sp>
      <p:sp>
        <p:nvSpPr>
          <p:cNvPr id="13" name="TextBox 12"/>
          <p:cNvSpPr txBox="1"/>
          <p:nvPr/>
        </p:nvSpPr>
        <p:spPr>
          <a:xfrm>
            <a:off x="8325916" y="2636520"/>
            <a:ext cx="2997098" cy="2560320"/>
          </a:xfrm>
          <a:prstGeom prst="rect">
            <a:avLst/>
          </a:prstGeom>
          <a:noFill/>
        </p:spPr>
        <p:txBody>
          <a:bodyPr wrap="square" anchor="t" lIns="0" rIns="0" tIns="0" bIns="0">
            <a:noAutofit/>
          </a:bodyPr>
          <a:lstStyle/>
          <a:p>
            <a:pPr algn="l">
              <a:lnSpc>
                <a:spcPct val="125000"/>
              </a:lnSpc>
              <a:spcAft>
                <a:spcPts val="500"/>
              </a:spcAft>
            </a:pPr>
            <a:r>
              <a:rPr sz="1400" b="0" lang="ja-JP" altLang="en-US">
                <a:solidFill>
                  <a:srgbClr val="111111"/>
                </a:solidFill>
                <a:latin typeface="BIZ UDGothic"/>
                <a:ea typeface="BIZ UDGothic"/>
                <a:cs typeface="BIZ UDGothic"/>
              </a:rPr>
              <a:t>・1 人で抱えない</a:t>
            </a:r>
          </a:p>
          <a:p>
            <a:pPr algn="l">
              <a:lnSpc>
                <a:spcPct val="125000"/>
              </a:lnSpc>
              <a:spcAft>
                <a:spcPts val="500"/>
              </a:spcAft>
            </a:pPr>
            <a:r>
              <a:rPr sz="1400" b="0" lang="ja-JP" altLang="en-US">
                <a:solidFill>
                  <a:srgbClr val="111111"/>
                </a:solidFill>
                <a:latin typeface="BIZ UDGothic"/>
                <a:ea typeface="BIZ UDGothic"/>
                <a:cs typeface="BIZ UDGothic"/>
              </a:rPr>
              <a:t>・画像そのものは、保存も転送もしない。どう残せばいいかは、先に学校か #9110 に聞く</a:t>
            </a:r>
          </a:p>
          <a:p>
            <a:pPr algn="l">
              <a:lnSpc>
                <a:spcPct val="125000"/>
              </a:lnSpc>
              <a:spcAft>
                <a:spcPts val="500"/>
              </a:spcAft>
            </a:pPr>
            <a:r>
              <a:rPr sz="1400" b="0" lang="ja-JP" altLang="en-US">
                <a:solidFill>
                  <a:srgbClr val="111111"/>
                </a:solidFill>
                <a:latin typeface="BIZ UDGothic"/>
                <a:ea typeface="BIZ UDGothic"/>
                <a:cs typeface="BIZ UDGothic"/>
              </a:rPr>
              <a:t>・先に、学校か警察相談電話 #9110 へ</a:t>
            </a:r>
          </a:p>
          <a:p>
            <a:pPr algn="l">
              <a:lnSpc>
                <a:spcPct val="125000"/>
              </a:lnSpc>
              <a:spcAft>
                <a:spcPts val="500"/>
              </a:spcAft>
            </a:pPr>
            <a:r>
              <a:rPr sz="1400" b="0" lang="ja-JP" altLang="en-US">
                <a:solidFill>
                  <a:srgbClr val="111111"/>
                </a:solidFill>
                <a:latin typeface="BIZ UDGothic"/>
                <a:ea typeface="BIZ UDGothic"/>
                <a:cs typeface="BIZ UDGothic"/>
              </a:rPr>
              <a:t>・子ども本人は、24 時間子供 SOS ダイヤル 0120-0-78310 へ</a:t>
            </a:r>
          </a:p>
        </p:txBody>
      </p:sp>
      <p:sp>
        <p:nvSpPr>
          <p:cNvPr id="14" name="try-label"/>
          <p:cNvSpPr/>
          <p:nvPr/>
        </p:nvSpPr>
        <p:spPr>
          <a:xfrm>
            <a:off x="640080" y="5379720"/>
            <a:ext cx="1965960" cy="73152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500" b="1" lang="ja-JP" altLang="en-US">
                <a:solidFill>
                  <a:srgbClr val="FFFFFF"/>
                </a:solidFill>
                <a:latin typeface="BIZ UDGothic"/>
                <a:ea typeface="BIZ UDGothic"/>
                <a:cs typeface="BIZ UDGothic"/>
              </a:rPr>
              <a:t>今夜、試すこと</a:t>
            </a:r>
          </a:p>
        </p:txBody>
      </p:sp>
      <p:sp>
        <p:nvSpPr>
          <p:cNvPr id="15" name="try"/>
          <p:cNvSpPr/>
          <p:nvPr/>
        </p:nvSpPr>
        <p:spPr>
          <a:xfrm>
            <a:off x="2651760" y="5379720"/>
            <a:ext cx="8899855" cy="7315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600" b="0" lang="ja-JP" altLang="en-US">
                <a:solidFill>
                  <a:srgbClr val="111111"/>
                </a:solidFill>
                <a:latin typeface="BIZ UDGothic"/>
                <a:ea typeface="BIZ UDGothic"/>
                <a:cs typeface="BIZ UDGothic"/>
              </a:rPr>
              <a:t>「ニュースで見たけど、学校でそういう話、聞く？」と聞いてみる。答えなくていい。断り方は、子どもの言葉で</a:t>
            </a:r>
          </a:p>
        </p:txBody>
      </p:sp>
      <p:sp>
        <p:nvSpPr>
          <p:cNvPr id="16"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鳥取県「青少年健全育成条例」改正（2025-04-01 施行。生成 AI 等で加工した画像も規制の対象）pref.tottori.lg.jp/secure/1388358/04houmu.pdf。警察相談専用電話 #9110（警察庁）。24 時間子供 SOS ダイヤル 0120-0-78310（文部科学省）。</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AI は、話を聞く相棒になれる。助けを呼べるのは人間</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話し相手としての AI ①</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12</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pic>
        <p:nvPicPr>
          <p:cNvPr id="6" name="i6.jpg" descr="i6.jpg"/>
          <p:cNvPicPr>
            <a:picLocks noChangeAspect="1"/>
          </p:cNvPicPr>
          <p:nvPr/>
        </p:nvPicPr>
        <p:blipFill>
          <a:blip r:embed="rId3"/>
          <a:stretch>
            <a:fillRect/>
          </a:stretch>
        </p:blipFill>
        <p:spPr>
          <a:xfrm>
            <a:off x="640080" y="1859280"/>
            <a:ext cx="3383280" cy="3383280"/>
          </a:xfrm>
          <a:prstGeom prst="rect">
            <a:avLst/>
          </a:prstGeom>
        </p:spPr>
      </p:pic>
      <p:sp>
        <p:nvSpPr>
          <p:cNvPr id="7" name="TextBox 6"/>
          <p:cNvSpPr txBox="1"/>
          <p:nvPr/>
        </p:nvSpPr>
        <p:spPr>
          <a:xfrm>
            <a:off x="4389120" y="1859280"/>
            <a:ext cx="7132320" cy="320040"/>
          </a:xfrm>
          <a:prstGeom prst="rect">
            <a:avLst/>
          </a:prstGeom>
          <a:noFill/>
        </p:spPr>
        <p:txBody>
          <a:bodyPr wrap="square" anchor="t" lIns="0" rIns="0" tIns="0" bIns="0">
            <a:noAutofit/>
          </a:bodyPr>
          <a:lstStyle/>
          <a:p>
            <a:pPr algn="l">
              <a:lnSpc>
                <a:spcPct val="120000"/>
              </a:lnSpc>
            </a:pPr>
            <a:r>
              <a:rPr sz="1400" b="0" lang="ja-JP" altLang="en-US">
                <a:solidFill>
                  <a:srgbClr val="6B6B6B"/>
                </a:solidFill>
                <a:latin typeface="BIZ UDGothic"/>
                <a:ea typeface="BIZ UDGothic"/>
                <a:cs typeface="BIZ UDGothic"/>
              </a:rPr>
              <a:t>アメリカの 13〜17 歳（約 1,000 人）の調査から</a:t>
            </a:r>
          </a:p>
        </p:txBody>
      </p:sp>
      <p:sp>
        <p:nvSpPr>
          <p:cNvPr id="8" name="TextBox 7"/>
          <p:cNvSpPr txBox="1"/>
          <p:nvPr/>
        </p:nvSpPr>
        <p:spPr>
          <a:xfrm>
            <a:off x="4389120" y="2270760"/>
            <a:ext cx="173736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72%</a:t>
            </a:r>
          </a:p>
        </p:txBody>
      </p:sp>
      <p:sp>
        <p:nvSpPr>
          <p:cNvPr id="9" name="TextBox 8"/>
          <p:cNvSpPr txBox="1"/>
          <p:nvPr/>
        </p:nvSpPr>
        <p:spPr>
          <a:xfrm>
            <a:off x="6217920" y="2270760"/>
            <a:ext cx="5303520" cy="64008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AI コンパニオン（キャラクターと話すタイプの AI アプリ）を、使ったことがある</a:t>
            </a:r>
          </a:p>
        </p:txBody>
      </p:sp>
      <p:sp>
        <p:nvSpPr>
          <p:cNvPr id="10" name="TextBox 9"/>
          <p:cNvSpPr txBox="1"/>
          <p:nvPr/>
        </p:nvSpPr>
        <p:spPr>
          <a:xfrm>
            <a:off x="4389120" y="3002280"/>
            <a:ext cx="173736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約 1/3</a:t>
            </a:r>
          </a:p>
        </p:txBody>
      </p:sp>
      <p:sp>
        <p:nvSpPr>
          <p:cNvPr id="11" name="TextBox 10"/>
          <p:cNvSpPr txBox="1"/>
          <p:nvPr/>
        </p:nvSpPr>
        <p:spPr>
          <a:xfrm>
            <a:off x="6217920" y="3002280"/>
            <a:ext cx="5303520" cy="64008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使っている子のうち、大事なことを、人ではなく AI に話したことがある</a:t>
            </a:r>
          </a:p>
        </p:txBody>
      </p:sp>
      <p:sp>
        <p:nvSpPr>
          <p:cNvPr id="12" name="TextBox 11"/>
          <p:cNvSpPr txBox="1"/>
          <p:nvPr/>
        </p:nvSpPr>
        <p:spPr>
          <a:xfrm>
            <a:off x="4389120" y="3733800"/>
            <a:ext cx="1737360" cy="640080"/>
          </a:xfrm>
          <a:prstGeom prst="rect">
            <a:avLst/>
          </a:prstGeom>
          <a:noFill/>
        </p:spPr>
        <p:txBody>
          <a:bodyPr wrap="square" anchor="ctr" lIns="0" rIns="0" tIns="0" bIns="0">
            <a:noAutofit/>
          </a:bodyPr>
          <a:lstStyle/>
          <a:p>
            <a:pPr algn="l">
              <a:lnSpc>
                <a:spcPct val="120000"/>
              </a:lnSpc>
            </a:pPr>
            <a:r>
              <a:rPr sz="3000" b="1" lang="ja-JP" altLang="en-US">
                <a:solidFill>
                  <a:srgbClr val="111111"/>
                </a:solidFill>
                <a:latin typeface="BIZ UDGothic"/>
                <a:ea typeface="BIZ UDGothic"/>
                <a:cs typeface="BIZ UDGothic"/>
              </a:rPr>
              <a:t>約 1/3</a:t>
            </a:r>
          </a:p>
        </p:txBody>
      </p:sp>
      <p:sp>
        <p:nvSpPr>
          <p:cNvPr id="13" name="TextBox 12"/>
          <p:cNvSpPr txBox="1"/>
          <p:nvPr/>
        </p:nvSpPr>
        <p:spPr>
          <a:xfrm>
            <a:off x="6217920" y="3733800"/>
            <a:ext cx="5303520" cy="640080"/>
          </a:xfrm>
          <a:prstGeom prst="rect">
            <a:avLst/>
          </a:prstGeom>
          <a:noFill/>
        </p:spPr>
        <p:txBody>
          <a:bodyPr wrap="square" anchor="ctr" lIns="0" rIns="0" tIns="0" bIns="0">
            <a:noAutofit/>
          </a:bodyPr>
          <a:lstStyle/>
          <a:p>
            <a:pPr algn="l">
              <a:lnSpc>
                <a:spcPct val="120000"/>
              </a:lnSpc>
            </a:pPr>
            <a:r>
              <a:rPr sz="1500" b="0" lang="ja-JP" altLang="en-US">
                <a:solidFill>
                  <a:srgbClr val="111111"/>
                </a:solidFill>
                <a:latin typeface="BIZ UDGothic"/>
                <a:ea typeface="BIZ UDGothic"/>
                <a:cs typeface="BIZ UDGothic"/>
              </a:rPr>
              <a:t>使っている子のうち、AI の言ったことやしたことで、不快な思いをした</a:t>
            </a:r>
          </a:p>
        </p:txBody>
      </p:sp>
      <p:sp>
        <p:nvSpPr>
          <p:cNvPr id="14" name="Rounded Rectangle 13"/>
          <p:cNvSpPr/>
          <p:nvPr/>
        </p:nvSpPr>
        <p:spPr>
          <a:xfrm>
            <a:off x="4389120" y="4602480"/>
            <a:ext cx="3520440" cy="9601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400" b="1" lang="ja-JP" altLang="en-US">
                <a:solidFill>
                  <a:srgbClr val="6B6B6B"/>
                </a:solidFill>
                <a:latin typeface="BIZ UDGothic"/>
                <a:ea typeface="BIZ UDGothic"/>
                <a:cs typeface="BIZ UDGothic"/>
              </a:rPr>
              <a:t>AI にできること</a:t>
            </a:r>
          </a:p>
          <a:p>
            <a:pPr algn="l">
              <a:lnSpc>
                <a:spcPct val="120000"/>
              </a:lnSpc>
            </a:pPr>
            <a:r>
              <a:rPr sz="1600" b="0" lang="ja-JP" altLang="en-US">
                <a:solidFill>
                  <a:srgbClr val="111111"/>
                </a:solidFill>
                <a:latin typeface="BIZ UDGothic"/>
                <a:ea typeface="BIZ UDGothic"/>
                <a:cs typeface="BIZ UDGothic"/>
              </a:rPr>
              <a:t>夜中でも、責めずに話を聞く</a:t>
            </a:r>
          </a:p>
        </p:txBody>
      </p:sp>
      <p:sp>
        <p:nvSpPr>
          <p:cNvPr id="15" name="Rounded Rectangle 14"/>
          <p:cNvSpPr/>
          <p:nvPr/>
        </p:nvSpPr>
        <p:spPr>
          <a:xfrm>
            <a:off x="8001000" y="4602480"/>
            <a:ext cx="3520440" cy="9601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400" b="1" lang="ja-JP" altLang="en-US">
                <a:solidFill>
                  <a:srgbClr val="6B6B6B"/>
                </a:solidFill>
                <a:latin typeface="BIZ UDGothic"/>
                <a:ea typeface="BIZ UDGothic"/>
                <a:cs typeface="BIZ UDGothic"/>
              </a:rPr>
              <a:t>AI にできないこと</a:t>
            </a:r>
          </a:p>
          <a:p>
            <a:pPr algn="l">
              <a:lnSpc>
                <a:spcPct val="120000"/>
              </a:lnSpc>
            </a:pPr>
            <a:r>
              <a:rPr sz="1600" b="0" lang="ja-JP" altLang="en-US">
                <a:solidFill>
                  <a:srgbClr val="111111"/>
                </a:solidFill>
                <a:latin typeface="BIZ UDGothic"/>
                <a:ea typeface="BIZ UDGothic"/>
                <a:cs typeface="BIZ UDGothic"/>
              </a:rPr>
              <a:t>家族や先生に連絡する。</a:t>
            </a:r>
            <a:br/>
            <a:r>
              <a:rPr sz="1600" b="0" lang="ja-JP" altLang="en-US">
                <a:solidFill>
                  <a:srgbClr val="111111"/>
                </a:solidFill>
                <a:latin typeface="BIZ UDGothic"/>
                <a:ea typeface="BIZ UDGothic"/>
                <a:cs typeface="BIZ UDGothic"/>
              </a:rPr>
              <a:t>顔色を見る</a:t>
            </a:r>
          </a:p>
        </p:txBody>
      </p:sp>
      <p:sp>
        <p:nvSpPr>
          <p:cNvPr id="16" name="TextBox 15"/>
          <p:cNvSpPr txBox="1"/>
          <p:nvPr/>
        </p:nvSpPr>
        <p:spPr>
          <a:xfrm>
            <a:off x="4389120" y="5654040"/>
            <a:ext cx="7132320" cy="365760"/>
          </a:xfrm>
          <a:prstGeom prst="rect">
            <a:avLst/>
          </a:prstGeom>
          <a:noFill/>
        </p:spPr>
        <p:txBody>
          <a:bodyPr wrap="square" anchor="t" lIns="0" rIns="0" tIns="0" bIns="0">
            <a:noAutofit/>
          </a:bodyPr>
          <a:lstStyle/>
          <a:p>
            <a:pPr algn="l">
              <a:lnSpc>
                <a:spcPct val="120000"/>
              </a:lnSpc>
            </a:pPr>
            <a:r>
              <a:rPr sz="1200" b="0" lang="ja-JP" altLang="en-US">
                <a:solidFill>
                  <a:srgbClr val="6B6B6B"/>
                </a:solidFill>
                <a:latin typeface="BIZ UDGothic"/>
                <a:ea typeface="BIZ UDGothic"/>
                <a:cs typeface="BIZ UDGothic"/>
              </a:rPr>
              <a:t>日本の同じ調査は、調べた範囲では見つからなかった。アメリカの結果として見てください</a:t>
            </a:r>
          </a:p>
        </p:txBody>
      </p:sp>
      <p:sp>
        <p:nvSpPr>
          <p:cNvPr id="17"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Common Sense Media「Talk, Trust, and Trade-offs」（2025年7月公表、米国の 13〜17 歳。AI コンパニオン＝キャラクターと話すタイプのサービスを含む）。日本の同種の調査は、調べた範囲では見つからなかった。下の「できること・できないこと」は編集部の見立て。</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AI との話が増えたとき、聞いてみる一言と、頼れる窓口</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話し相手としての AI ②</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13</a:t>
            </a:r>
          </a:p>
        </p:txBody>
      </p:sp>
      <p:sp>
        <p:nvSpPr>
          <p:cNvPr id="5" name="Rounded Rectangle 4"/>
          <p:cNvSpPr/>
          <p:nvPr/>
        </p:nvSpPr>
        <p:spPr>
          <a:xfrm>
            <a:off x="640080" y="1767840"/>
            <a:ext cx="3454298" cy="338328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868680" y="1905000"/>
            <a:ext cx="2997098" cy="73152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気にしておく目安</a:t>
            </a:r>
            <a:br/>
            <a:r>
              <a:rPr sz="1700" b="1" lang="ja-JP" altLang="en-US">
                <a:solidFill>
                  <a:srgbClr val="111111"/>
                </a:solidFill>
                <a:latin typeface="BIZ UDGothic"/>
                <a:ea typeface="BIZ UDGothic"/>
                <a:cs typeface="BIZ UDGothic"/>
              </a:rPr>
              <a:t>（編集部の見立て）</a:t>
            </a:r>
          </a:p>
        </p:txBody>
      </p:sp>
      <p:sp>
        <p:nvSpPr>
          <p:cNvPr id="7" name="TextBox 6"/>
          <p:cNvSpPr txBox="1"/>
          <p:nvPr/>
        </p:nvSpPr>
        <p:spPr>
          <a:xfrm>
            <a:off x="868680" y="2636520"/>
            <a:ext cx="2997098" cy="2468880"/>
          </a:xfrm>
          <a:prstGeom prst="rect">
            <a:avLst/>
          </a:prstGeom>
          <a:noFill/>
        </p:spPr>
        <p:txBody>
          <a:bodyPr wrap="square" anchor="t" lIns="0" rIns="0" tIns="0" bIns="0">
            <a:noAutofit/>
          </a:bodyPr>
          <a:lstStyle/>
          <a:p>
            <a:pPr algn="l">
              <a:lnSpc>
                <a:spcPct val="130000"/>
              </a:lnSpc>
              <a:spcAft>
                <a:spcPts val="800"/>
              </a:spcAft>
            </a:pPr>
            <a:r>
              <a:rPr sz="1500" b="0" lang="ja-JP" altLang="en-US">
                <a:solidFill>
                  <a:srgbClr val="111111"/>
                </a:solidFill>
                <a:latin typeface="BIZ UDGothic"/>
                <a:ea typeface="BIZ UDGothic"/>
                <a:cs typeface="BIZ UDGothic"/>
              </a:rPr>
              <a:t>量より、変化を見る</a:t>
            </a:r>
          </a:p>
          <a:p>
            <a:pPr algn="l">
              <a:lnSpc>
                <a:spcPct val="130000"/>
              </a:lnSpc>
              <a:spcAft>
                <a:spcPts val="800"/>
              </a:spcAft>
            </a:pPr>
            <a:r>
              <a:rPr sz="1500" b="0" lang="ja-JP" altLang="en-US">
                <a:solidFill>
                  <a:srgbClr val="111111"/>
                </a:solidFill>
                <a:latin typeface="BIZ UDGothic"/>
                <a:ea typeface="BIZ UDGothic"/>
                <a:cs typeface="BIZ UDGothic"/>
              </a:rPr>
              <a:t>眠れていない。人と会わなくなった</a:t>
            </a:r>
          </a:p>
          <a:p>
            <a:pPr algn="l">
              <a:lnSpc>
                <a:spcPct val="130000"/>
              </a:lnSpc>
              <a:spcAft>
                <a:spcPts val="800"/>
              </a:spcAft>
            </a:pPr>
            <a:r>
              <a:rPr sz="1500" b="0" lang="ja-JP" altLang="en-US">
                <a:solidFill>
                  <a:srgbClr val="111111"/>
                </a:solidFill>
                <a:latin typeface="BIZ UDGothic"/>
                <a:ea typeface="BIZ UDGothic"/>
                <a:cs typeface="BIZ UDGothic"/>
              </a:rPr>
              <a:t>AI の話をすると、急に黙る</a:t>
            </a:r>
          </a:p>
        </p:txBody>
      </p:sp>
      <p:sp>
        <p:nvSpPr>
          <p:cNvPr id="8" name="Rounded Rectangle 7"/>
          <p:cNvSpPr/>
          <p:nvPr/>
        </p:nvSpPr>
        <p:spPr>
          <a:xfrm>
            <a:off x="4368698" y="1767840"/>
            <a:ext cx="3454298" cy="338328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597298" y="1905000"/>
            <a:ext cx="2997098" cy="73152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聞いてみる一言の例</a:t>
            </a:r>
          </a:p>
        </p:txBody>
      </p:sp>
      <p:sp>
        <p:nvSpPr>
          <p:cNvPr id="10" name="TextBox 9"/>
          <p:cNvSpPr txBox="1"/>
          <p:nvPr/>
        </p:nvSpPr>
        <p:spPr>
          <a:xfrm>
            <a:off x="4597298" y="2636520"/>
            <a:ext cx="2997098" cy="2468880"/>
          </a:xfrm>
          <a:prstGeom prst="rect">
            <a:avLst/>
          </a:prstGeom>
          <a:noFill/>
        </p:spPr>
        <p:txBody>
          <a:bodyPr wrap="square" anchor="t" lIns="0" rIns="0" tIns="0" bIns="0">
            <a:noAutofit/>
          </a:bodyPr>
          <a:lstStyle/>
          <a:p>
            <a:pPr algn="l">
              <a:lnSpc>
                <a:spcPct val="130000"/>
              </a:lnSpc>
              <a:spcAft>
                <a:spcPts val="800"/>
              </a:spcAft>
            </a:pPr>
            <a:r>
              <a:rPr sz="1500" b="0" lang="ja-JP" altLang="en-US">
                <a:solidFill>
                  <a:srgbClr val="111111"/>
                </a:solidFill>
                <a:latin typeface="BIZ UDGothic"/>
                <a:ea typeface="BIZ UDGothic"/>
                <a:cs typeface="BIZ UDGothic"/>
              </a:rPr>
              <a:t>「何を話してるの？ 見せて」だと、監視に聞こえやすい</a:t>
            </a:r>
          </a:p>
          <a:p>
            <a:pPr algn="l">
              <a:lnSpc>
                <a:spcPct val="130000"/>
              </a:lnSpc>
              <a:spcAft>
                <a:spcPts val="800"/>
              </a:spcAft>
            </a:pPr>
            <a:r>
              <a:rPr sz="1500" b="0" lang="ja-JP" altLang="en-US">
                <a:solidFill>
                  <a:srgbClr val="111111"/>
                </a:solidFill>
                <a:latin typeface="BIZ UDGothic"/>
                <a:ea typeface="BIZ UDGothic"/>
                <a:cs typeface="BIZ UDGothic"/>
              </a:rPr>
              <a:t>→「どんなところが話しやすい？」</a:t>
            </a:r>
          </a:p>
          <a:p>
            <a:pPr algn="l">
              <a:lnSpc>
                <a:spcPct val="130000"/>
              </a:lnSpc>
              <a:spcAft>
                <a:spcPts val="800"/>
              </a:spcAft>
            </a:pPr>
            <a:r>
              <a:rPr sz="1500" b="0" lang="ja-JP" altLang="en-US">
                <a:solidFill>
                  <a:srgbClr val="111111"/>
                </a:solidFill>
                <a:latin typeface="BIZ UDGothic"/>
                <a:ea typeface="BIZ UDGothic"/>
                <a:cs typeface="BIZ UDGothic"/>
              </a:rPr>
              <a:t>答えたくなさそうなら、聞かなくていい</a:t>
            </a:r>
          </a:p>
        </p:txBody>
      </p:sp>
      <p:sp>
        <p:nvSpPr>
          <p:cNvPr id="11" name="Rounded Rectangle 10"/>
          <p:cNvSpPr/>
          <p:nvPr/>
        </p:nvSpPr>
        <p:spPr>
          <a:xfrm>
            <a:off x="8097316" y="1767840"/>
            <a:ext cx="3454298" cy="3383280"/>
          </a:xfrm>
          <a:prstGeom prst="roundRect">
            <a:avLst>
              <a:gd name="adj" fmla="val 5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325916" y="1905000"/>
            <a:ext cx="2997098" cy="73152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人に話したいとき</a:t>
            </a:r>
            <a:br/>
            <a:r>
              <a:rPr sz="1700" b="1" lang="ja-JP" altLang="en-US">
                <a:solidFill>
                  <a:srgbClr val="111111"/>
                </a:solidFill>
                <a:latin typeface="BIZ UDGothic"/>
                <a:ea typeface="BIZ UDGothic"/>
                <a:cs typeface="BIZ UDGothic"/>
              </a:rPr>
              <a:t>（子ども向けの窓口）</a:t>
            </a:r>
          </a:p>
        </p:txBody>
      </p:sp>
      <p:sp>
        <p:nvSpPr>
          <p:cNvPr id="13" name="TextBox 12"/>
          <p:cNvSpPr txBox="1"/>
          <p:nvPr/>
        </p:nvSpPr>
        <p:spPr>
          <a:xfrm>
            <a:off x="8325916" y="2636520"/>
            <a:ext cx="2997098" cy="2468880"/>
          </a:xfrm>
          <a:prstGeom prst="rect">
            <a:avLst/>
          </a:prstGeom>
          <a:noFill/>
        </p:spPr>
        <p:txBody>
          <a:bodyPr wrap="square" anchor="t" lIns="0" rIns="0" tIns="0" bIns="0">
            <a:noAutofit/>
          </a:bodyPr>
          <a:lstStyle/>
          <a:p>
            <a:pPr algn="l">
              <a:lnSpc>
                <a:spcPct val="130000"/>
              </a:lnSpc>
              <a:spcAft>
                <a:spcPts val="800"/>
              </a:spcAft>
            </a:pPr>
            <a:r>
              <a:rPr sz="1500" b="0" lang="ja-JP" altLang="en-US">
                <a:solidFill>
                  <a:srgbClr val="111111"/>
                </a:solidFill>
                <a:latin typeface="BIZ UDGothic"/>
                <a:ea typeface="BIZ UDGothic"/>
                <a:cs typeface="BIZ UDGothic"/>
              </a:rPr>
              <a:t>チャイルドライン</a:t>
            </a:r>
            <a:br/>
            <a:r>
              <a:rPr sz="1500" b="0" lang="ja-JP" altLang="en-US">
                <a:solidFill>
                  <a:srgbClr val="111111"/>
                </a:solidFill>
                <a:latin typeface="BIZ UDGothic"/>
                <a:ea typeface="BIZ UDGothic"/>
                <a:cs typeface="BIZ UDGothic"/>
              </a:rPr>
              <a:t>0120-99-7777　毎日 16〜21 時</a:t>
            </a:r>
          </a:p>
          <a:p>
            <a:pPr algn="l">
              <a:lnSpc>
                <a:spcPct val="130000"/>
              </a:lnSpc>
              <a:spcAft>
                <a:spcPts val="800"/>
              </a:spcAft>
            </a:pPr>
            <a:r>
              <a:rPr sz="1500" b="0" lang="ja-JP" altLang="en-US">
                <a:solidFill>
                  <a:srgbClr val="111111"/>
                </a:solidFill>
                <a:latin typeface="BIZ UDGothic"/>
                <a:ea typeface="BIZ UDGothic"/>
                <a:cs typeface="BIZ UDGothic"/>
              </a:rPr>
              <a:t>24 時間子供 SOS ダイヤル</a:t>
            </a:r>
            <a:br/>
            <a:r>
              <a:rPr sz="1500" b="0" lang="ja-JP" altLang="en-US">
                <a:solidFill>
                  <a:srgbClr val="111111"/>
                </a:solidFill>
                <a:latin typeface="BIZ UDGothic"/>
                <a:ea typeface="BIZ UDGothic"/>
                <a:cs typeface="BIZ UDGothic"/>
              </a:rPr>
              <a:t>0120-0-78310　夜間・休日も</a:t>
            </a:r>
          </a:p>
          <a:p>
            <a:pPr algn="l">
              <a:lnSpc>
                <a:spcPct val="130000"/>
              </a:lnSpc>
              <a:spcAft>
                <a:spcPts val="800"/>
              </a:spcAft>
            </a:pPr>
            <a:r>
              <a:rPr sz="1500" b="0" lang="ja-JP" altLang="en-US">
                <a:solidFill>
                  <a:srgbClr val="111111"/>
                </a:solidFill>
                <a:latin typeface="BIZ UDGothic"/>
                <a:ea typeface="BIZ UDGothic"/>
                <a:cs typeface="BIZ UDGothic"/>
              </a:rPr>
              <a:t>大人の私たちも、困ったら相談していい</a:t>
            </a:r>
          </a:p>
        </p:txBody>
      </p:sp>
      <p:sp>
        <p:nvSpPr>
          <p:cNvPr id="14" name="try-label"/>
          <p:cNvSpPr/>
          <p:nvPr/>
        </p:nvSpPr>
        <p:spPr>
          <a:xfrm>
            <a:off x="640080" y="5334000"/>
            <a:ext cx="1965960" cy="73152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1500" b="1" lang="ja-JP" altLang="en-US">
                <a:solidFill>
                  <a:srgbClr val="FFFFFF"/>
                </a:solidFill>
                <a:latin typeface="BIZ UDGothic"/>
                <a:ea typeface="BIZ UDGothic"/>
                <a:cs typeface="BIZ UDGothic"/>
              </a:rPr>
              <a:t>今夜、試すこと</a:t>
            </a:r>
          </a:p>
        </p:txBody>
      </p:sp>
      <p:sp>
        <p:nvSpPr>
          <p:cNvPr id="15" name="try"/>
          <p:cNvSpPr/>
          <p:nvPr/>
        </p:nvSpPr>
        <p:spPr>
          <a:xfrm>
            <a:off x="2651760" y="5334000"/>
            <a:ext cx="8899855" cy="73152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noAutofit/>
          </a:bodyPr>
          <a:lstStyle/>
          <a:p>
            <a:pPr algn="l">
              <a:lnSpc>
                <a:spcPct val="120000"/>
              </a:lnSpc>
            </a:pPr>
            <a:r>
              <a:rPr sz="1600" b="0" lang="ja-JP" altLang="en-US">
                <a:solidFill>
                  <a:srgbClr val="111111"/>
                </a:solidFill>
                <a:latin typeface="BIZ UDGothic"/>
                <a:ea typeface="BIZ UDGothic"/>
                <a:cs typeface="BIZ UDGothic"/>
              </a:rPr>
              <a:t>「いちばん困ったとき、誰に話す？」と聞いてみる。「AI」と返ってきても、続きを聞く</a:t>
            </a:r>
          </a:p>
        </p:txBody>
      </p:sp>
      <p:sp>
        <p:nvSpPr>
          <p:cNvPr id="16"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チャイルドライン 0120-99-7777（毎日 16〜21 時、18 歳まで。12/29〜1/3 休み）。24 時間子供 SOS ダイヤル 0120-0-78310（文部科学省、地域の教育委員会につながる）。目安と声のかけ方は編集部の見立て。</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今夜、1 つだけ試す。どれを選んでもいい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今夜、話してみること</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14</a:t>
            </a:r>
          </a:p>
        </p:txBody>
      </p:sp>
      <p:sp>
        <p:nvSpPr>
          <p:cNvPr id="5" name="star"/>
          <p:cNvSpPr txBox="1"/>
          <p:nvPr/>
        </p:nvSpPr>
        <p:spPr>
          <a:xfrm>
            <a:off x="8991295" y="457200"/>
            <a:ext cx="2560320" cy="365760"/>
          </a:xfrm>
          <a:prstGeom prst="rect">
            <a:avLst/>
          </a:prstGeom>
          <a:noFill/>
        </p:spPr>
        <p:txBody>
          <a:bodyPr wrap="square" anchor="t" lIns="0" rIns="0" tIns="0" bIns="0">
            <a:noAutofit/>
          </a:bodyPr>
          <a:lstStyle/>
          <a:p>
            <a:pPr algn="r">
              <a:lnSpc>
                <a:spcPct val="120000"/>
              </a:lnSpc>
            </a:pPr>
            <a:r>
              <a:rPr sz="1300" b="0" lang="ja-JP" altLang="en-US">
                <a:solidFill>
                  <a:srgbClr val="6B6B6B"/>
                </a:solidFill>
                <a:latin typeface="BIZ UDGothic"/>
                <a:ea typeface="BIZ UDGothic"/>
                <a:cs typeface="BIZ UDGothic"/>
              </a:rPr>
              <a:t>★ 10 分版に入れる</a:t>
            </a:r>
          </a:p>
        </p:txBody>
      </p:sp>
      <p:sp>
        <p:nvSpPr>
          <p:cNvPr id="6" name="Rounded Rectangle 5"/>
          <p:cNvSpPr/>
          <p:nvPr/>
        </p:nvSpPr>
        <p:spPr>
          <a:xfrm>
            <a:off x="640080" y="1767840"/>
            <a:ext cx="3484778" cy="196596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22959" y="1877568"/>
            <a:ext cx="3119018" cy="320040"/>
          </a:xfrm>
          <a:prstGeom prst="rect">
            <a:avLst/>
          </a:prstGeom>
          <a:noFill/>
        </p:spPr>
        <p:txBody>
          <a:bodyPr wrap="square" anchor="t" lIns="0" rIns="0" tIns="0" bIns="0">
            <a:noAutofit/>
          </a:bodyPr>
          <a:lstStyle/>
          <a:p>
            <a:pPr algn="l">
              <a:lnSpc>
                <a:spcPct val="120000"/>
              </a:lnSpc>
            </a:pPr>
            <a:r>
              <a:rPr sz="1300" b="1" lang="ja-JP" altLang="en-US">
                <a:solidFill>
                  <a:srgbClr val="E5383B"/>
                </a:solidFill>
                <a:latin typeface="BIZ UDGothic"/>
                <a:ea typeface="BIZ UDGothic"/>
                <a:cs typeface="BIZ UDGothic"/>
              </a:rPr>
              <a:t>まず、軽く</a:t>
            </a:r>
          </a:p>
        </p:txBody>
      </p:sp>
      <p:sp>
        <p:nvSpPr>
          <p:cNvPr id="8" name="TextBox 7"/>
          <p:cNvSpPr txBox="1"/>
          <p:nvPr/>
        </p:nvSpPr>
        <p:spPr>
          <a:xfrm>
            <a:off x="822959" y="2225040"/>
            <a:ext cx="3119018" cy="109728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「最近、AI で何か面白かったことある？」</a:t>
            </a:r>
          </a:p>
        </p:txBody>
      </p:sp>
      <p:sp>
        <p:nvSpPr>
          <p:cNvPr id="9" name="TextBox 8"/>
          <p:cNvSpPr txBox="1"/>
          <p:nvPr/>
        </p:nvSpPr>
        <p:spPr>
          <a:xfrm>
            <a:off x="822959" y="3304032"/>
            <a:ext cx="3119018" cy="457200"/>
          </a:xfrm>
          <a:prstGeom prst="rect">
            <a:avLst/>
          </a:prstGeom>
          <a:noFill/>
        </p:spPr>
        <p:txBody>
          <a:bodyPr wrap="square" anchor="t" lIns="0" rIns="0" tIns="0" bIns="0">
            <a:noAutofit/>
          </a:bodyPr>
          <a:lstStyle/>
          <a:p>
            <a:pPr algn="l">
              <a:lnSpc>
                <a:spcPct val="115000"/>
              </a:lnSpc>
            </a:pPr>
            <a:r>
              <a:rPr sz="1300" b="0" lang="ja-JP" altLang="en-US">
                <a:solidFill>
                  <a:srgbClr val="6B6B6B"/>
                </a:solidFill>
                <a:latin typeface="BIZ UDGothic"/>
                <a:ea typeface="BIZ UDGothic"/>
                <a:cs typeface="BIZ UDGothic"/>
              </a:rPr>
              <a:t>これだけでも、十分</a:t>
            </a:r>
          </a:p>
        </p:txBody>
      </p:sp>
      <p:sp>
        <p:nvSpPr>
          <p:cNvPr id="10" name="Rounded Rectangle 9"/>
          <p:cNvSpPr/>
          <p:nvPr/>
        </p:nvSpPr>
        <p:spPr>
          <a:xfrm>
            <a:off x="4353458" y="1767840"/>
            <a:ext cx="3484778" cy="196596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4536338" y="1877568"/>
            <a:ext cx="3119018" cy="320040"/>
          </a:xfrm>
          <a:prstGeom prst="rect">
            <a:avLst/>
          </a:prstGeom>
          <a:noFill/>
        </p:spPr>
        <p:txBody>
          <a:bodyPr wrap="square" anchor="t" lIns="0" rIns="0" tIns="0" bIns="0">
            <a:noAutofit/>
          </a:bodyPr>
          <a:lstStyle/>
          <a:p>
            <a:pPr algn="l">
              <a:lnSpc>
                <a:spcPct val="120000"/>
              </a:lnSpc>
            </a:pPr>
            <a:r>
              <a:rPr sz="1300" b="1" lang="ja-JP" altLang="en-US">
                <a:solidFill>
                  <a:srgbClr val="E5383B"/>
                </a:solidFill>
                <a:latin typeface="BIZ UDGothic"/>
                <a:ea typeface="BIZ UDGothic"/>
                <a:cs typeface="BIZ UDGothic"/>
              </a:rPr>
              <a:t>宿題と AI</a:t>
            </a:r>
          </a:p>
        </p:txBody>
      </p:sp>
      <p:sp>
        <p:nvSpPr>
          <p:cNvPr id="12" name="TextBox 11"/>
          <p:cNvSpPr txBox="1"/>
          <p:nvPr/>
        </p:nvSpPr>
        <p:spPr>
          <a:xfrm>
            <a:off x="4536338" y="2225040"/>
            <a:ext cx="3119018" cy="109728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「AI、何に使ってる？ 便利な使い方、教えて」</a:t>
            </a:r>
          </a:p>
        </p:txBody>
      </p:sp>
      <p:sp>
        <p:nvSpPr>
          <p:cNvPr id="13" name="TextBox 12"/>
          <p:cNvSpPr txBox="1"/>
          <p:nvPr/>
        </p:nvSpPr>
        <p:spPr>
          <a:xfrm>
            <a:off x="4536338" y="3304032"/>
            <a:ext cx="3119018" cy="457200"/>
          </a:xfrm>
          <a:prstGeom prst="rect">
            <a:avLst/>
          </a:prstGeom>
          <a:noFill/>
        </p:spPr>
        <p:txBody>
          <a:bodyPr wrap="square" anchor="t" lIns="0" rIns="0" tIns="0" bIns="0">
            <a:noAutofit/>
          </a:bodyPr>
          <a:lstStyle/>
          <a:p>
            <a:pPr algn="l">
              <a:lnSpc>
                <a:spcPct val="115000"/>
              </a:lnSpc>
            </a:pPr>
            <a:r>
              <a:rPr sz="1300" b="0" lang="ja-JP" altLang="en-US">
                <a:solidFill>
                  <a:srgbClr val="6B6B6B"/>
                </a:solidFill>
                <a:latin typeface="BIZ UDGothic"/>
                <a:ea typeface="BIZ UDGothic"/>
                <a:cs typeface="BIZ UDGothic"/>
              </a:rPr>
              <a:t>見せたくなければ、見せなくていい</a:t>
            </a:r>
          </a:p>
        </p:txBody>
      </p:sp>
      <p:sp>
        <p:nvSpPr>
          <p:cNvPr id="14" name="Rounded Rectangle 13"/>
          <p:cNvSpPr/>
          <p:nvPr/>
        </p:nvSpPr>
        <p:spPr>
          <a:xfrm>
            <a:off x="8066836" y="1767840"/>
            <a:ext cx="3484778" cy="196596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249716" y="1877568"/>
            <a:ext cx="3119018" cy="320040"/>
          </a:xfrm>
          <a:prstGeom prst="rect">
            <a:avLst/>
          </a:prstGeom>
          <a:noFill/>
        </p:spPr>
        <p:txBody>
          <a:bodyPr wrap="square" anchor="t" lIns="0" rIns="0" tIns="0" bIns="0">
            <a:noAutofit/>
          </a:bodyPr>
          <a:lstStyle/>
          <a:p>
            <a:pPr algn="l">
              <a:lnSpc>
                <a:spcPct val="120000"/>
              </a:lnSpc>
            </a:pPr>
            <a:r>
              <a:rPr sz="1300" b="1" lang="ja-JP" altLang="en-US">
                <a:solidFill>
                  <a:srgbClr val="E5383B"/>
                </a:solidFill>
                <a:latin typeface="BIZ UDGothic"/>
                <a:ea typeface="BIZ UDGothic"/>
                <a:cs typeface="BIZ UDGothic"/>
              </a:rPr>
              <a:t>詐欺と合言葉</a:t>
            </a:r>
          </a:p>
        </p:txBody>
      </p:sp>
      <p:sp>
        <p:nvSpPr>
          <p:cNvPr id="16" name="TextBox 15"/>
          <p:cNvSpPr txBox="1"/>
          <p:nvPr/>
        </p:nvSpPr>
        <p:spPr>
          <a:xfrm>
            <a:off x="8249716" y="2225040"/>
            <a:ext cx="3119018" cy="109728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「うちだけの合言葉、作ってみない？」</a:t>
            </a:r>
          </a:p>
        </p:txBody>
      </p:sp>
      <p:sp>
        <p:nvSpPr>
          <p:cNvPr id="17" name="TextBox 16"/>
          <p:cNvSpPr txBox="1"/>
          <p:nvPr/>
        </p:nvSpPr>
        <p:spPr>
          <a:xfrm>
            <a:off x="8249716" y="3304032"/>
            <a:ext cx="3119018" cy="457200"/>
          </a:xfrm>
          <a:prstGeom prst="rect">
            <a:avLst/>
          </a:prstGeom>
          <a:noFill/>
        </p:spPr>
        <p:txBody>
          <a:bodyPr wrap="square" anchor="t" lIns="0" rIns="0" tIns="0" bIns="0">
            <a:noAutofit/>
          </a:bodyPr>
          <a:lstStyle/>
          <a:p>
            <a:pPr algn="l">
              <a:lnSpc>
                <a:spcPct val="115000"/>
              </a:lnSpc>
            </a:pPr>
            <a:r>
              <a:rPr sz="1300" b="0" lang="ja-JP" altLang="en-US">
                <a:solidFill>
                  <a:srgbClr val="6B6B6B"/>
                </a:solidFill>
                <a:latin typeface="BIZ UDGothic"/>
                <a:ea typeface="BIZ UDGothic"/>
                <a:cs typeface="BIZ UDGothic"/>
              </a:rPr>
              <a:t>子どもが決めて、親が先に聞かれる側</a:t>
            </a:r>
          </a:p>
        </p:txBody>
      </p:sp>
      <p:sp>
        <p:nvSpPr>
          <p:cNvPr id="18" name="Rounded Rectangle 17"/>
          <p:cNvSpPr/>
          <p:nvPr/>
        </p:nvSpPr>
        <p:spPr>
          <a:xfrm>
            <a:off x="640080" y="3870960"/>
            <a:ext cx="3484778" cy="196596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22959" y="3980688"/>
            <a:ext cx="3119018" cy="320040"/>
          </a:xfrm>
          <a:prstGeom prst="rect">
            <a:avLst/>
          </a:prstGeom>
          <a:noFill/>
        </p:spPr>
        <p:txBody>
          <a:bodyPr wrap="square" anchor="t" lIns="0" rIns="0" tIns="0" bIns="0">
            <a:noAutofit/>
          </a:bodyPr>
          <a:lstStyle/>
          <a:p>
            <a:pPr algn="l">
              <a:lnSpc>
                <a:spcPct val="120000"/>
              </a:lnSpc>
            </a:pPr>
            <a:r>
              <a:rPr sz="1300" b="1" lang="ja-JP" altLang="en-US">
                <a:solidFill>
                  <a:srgbClr val="E5383B"/>
                </a:solidFill>
                <a:latin typeface="BIZ UDGothic"/>
                <a:ea typeface="BIZ UDGothic"/>
                <a:cs typeface="BIZ UDGothic"/>
              </a:rPr>
              <a:t>写真の加工</a:t>
            </a:r>
          </a:p>
        </p:txBody>
      </p:sp>
      <p:sp>
        <p:nvSpPr>
          <p:cNvPr id="20" name="TextBox 19"/>
          <p:cNvSpPr txBox="1"/>
          <p:nvPr/>
        </p:nvSpPr>
        <p:spPr>
          <a:xfrm>
            <a:off x="822959" y="4328160"/>
            <a:ext cx="3119018" cy="109728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「ニュースで見たけど、友だちの写真を AI で加工する事件、学校で聞く？」</a:t>
            </a:r>
          </a:p>
        </p:txBody>
      </p:sp>
      <p:sp>
        <p:nvSpPr>
          <p:cNvPr id="21" name="TextBox 20"/>
          <p:cNvSpPr txBox="1"/>
          <p:nvPr/>
        </p:nvSpPr>
        <p:spPr>
          <a:xfrm>
            <a:off x="822959" y="5407152"/>
            <a:ext cx="3119018" cy="457200"/>
          </a:xfrm>
          <a:prstGeom prst="rect">
            <a:avLst/>
          </a:prstGeom>
          <a:noFill/>
        </p:spPr>
        <p:txBody>
          <a:bodyPr wrap="square" anchor="t" lIns="0" rIns="0" tIns="0" bIns="0">
            <a:noAutofit/>
          </a:bodyPr>
          <a:lstStyle/>
          <a:p>
            <a:pPr algn="l">
              <a:lnSpc>
                <a:spcPct val="115000"/>
              </a:lnSpc>
            </a:pPr>
            <a:r>
              <a:rPr sz="1300" b="0" lang="ja-JP" altLang="en-US">
                <a:solidFill>
                  <a:srgbClr val="6B6B6B"/>
                </a:solidFill>
                <a:latin typeface="BIZ UDGothic"/>
                <a:ea typeface="BIZ UDGothic"/>
                <a:cs typeface="BIZ UDGothic"/>
              </a:rPr>
              <a:t>答えなくていい。何かあれば言って</a:t>
            </a:r>
          </a:p>
        </p:txBody>
      </p:sp>
      <p:sp>
        <p:nvSpPr>
          <p:cNvPr id="22" name="Rounded Rectangle 21"/>
          <p:cNvSpPr/>
          <p:nvPr/>
        </p:nvSpPr>
        <p:spPr>
          <a:xfrm>
            <a:off x="4353458" y="3870960"/>
            <a:ext cx="3484778" cy="1965960"/>
          </a:xfrm>
          <a:prstGeom prst="roundRect">
            <a:avLst>
              <a:gd name="adj" fmla="val 6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536338" y="3980688"/>
            <a:ext cx="3119018" cy="320040"/>
          </a:xfrm>
          <a:prstGeom prst="rect">
            <a:avLst/>
          </a:prstGeom>
          <a:noFill/>
        </p:spPr>
        <p:txBody>
          <a:bodyPr wrap="square" anchor="t" lIns="0" rIns="0" tIns="0" bIns="0">
            <a:noAutofit/>
          </a:bodyPr>
          <a:lstStyle/>
          <a:p>
            <a:pPr algn="l">
              <a:lnSpc>
                <a:spcPct val="120000"/>
              </a:lnSpc>
            </a:pPr>
            <a:r>
              <a:rPr sz="1300" b="1" lang="ja-JP" altLang="en-US">
                <a:solidFill>
                  <a:srgbClr val="E5383B"/>
                </a:solidFill>
                <a:latin typeface="BIZ UDGothic"/>
                <a:ea typeface="BIZ UDGothic"/>
                <a:cs typeface="BIZ UDGothic"/>
              </a:rPr>
              <a:t>話し相手としての AI</a:t>
            </a:r>
          </a:p>
        </p:txBody>
      </p:sp>
      <p:sp>
        <p:nvSpPr>
          <p:cNvPr id="24" name="TextBox 23"/>
          <p:cNvSpPr txBox="1"/>
          <p:nvPr/>
        </p:nvSpPr>
        <p:spPr>
          <a:xfrm>
            <a:off x="4536338" y="4328160"/>
            <a:ext cx="3119018" cy="1097280"/>
          </a:xfrm>
          <a:prstGeom prst="rect">
            <a:avLst/>
          </a:prstGeom>
          <a:noFill/>
        </p:spPr>
        <p:txBody>
          <a:bodyPr wrap="square" anchor="t" lIns="0" rIns="0" tIns="0" bIns="0">
            <a:noAutofit/>
          </a:bodyPr>
          <a:lstStyle/>
          <a:p>
            <a:pPr algn="l">
              <a:lnSpc>
                <a:spcPct val="120000"/>
              </a:lnSpc>
            </a:pPr>
            <a:r>
              <a:rPr sz="1700" b="1" lang="ja-JP" altLang="en-US">
                <a:solidFill>
                  <a:srgbClr val="111111"/>
                </a:solidFill>
                <a:latin typeface="BIZ UDGothic"/>
                <a:ea typeface="BIZ UDGothic"/>
                <a:cs typeface="BIZ UDGothic"/>
              </a:rPr>
              <a:t>「いちばん困ったとき、誰に話す？」</a:t>
            </a:r>
          </a:p>
        </p:txBody>
      </p:sp>
      <p:sp>
        <p:nvSpPr>
          <p:cNvPr id="25" name="TextBox 24"/>
          <p:cNvSpPr txBox="1"/>
          <p:nvPr/>
        </p:nvSpPr>
        <p:spPr>
          <a:xfrm>
            <a:off x="4536338" y="5407152"/>
            <a:ext cx="3119018" cy="457200"/>
          </a:xfrm>
          <a:prstGeom prst="rect">
            <a:avLst/>
          </a:prstGeom>
          <a:noFill/>
        </p:spPr>
        <p:txBody>
          <a:bodyPr wrap="square" anchor="t" lIns="0" rIns="0" tIns="0" bIns="0">
            <a:noAutofit/>
          </a:bodyPr>
          <a:lstStyle/>
          <a:p>
            <a:pPr algn="l">
              <a:lnSpc>
                <a:spcPct val="115000"/>
              </a:lnSpc>
            </a:pPr>
            <a:r>
              <a:rPr sz="1300" b="0" lang="ja-JP" altLang="en-US">
                <a:solidFill>
                  <a:srgbClr val="6B6B6B"/>
                </a:solidFill>
                <a:latin typeface="BIZ UDGothic"/>
                <a:ea typeface="BIZ UDGothic"/>
                <a:cs typeface="BIZ UDGothic"/>
              </a:rPr>
              <a:t>「AI」と返ってきても、続きを聞く</a:t>
            </a:r>
          </a:p>
        </p:txBody>
      </p:sp>
      <p:sp>
        <p:nvSpPr>
          <p:cNvPr id="26" name="Rounded Rectangle 25"/>
          <p:cNvSpPr/>
          <p:nvPr/>
        </p:nvSpPr>
        <p:spPr>
          <a:xfrm>
            <a:off x="8066836" y="3870960"/>
            <a:ext cx="3484778" cy="1965960"/>
          </a:xfrm>
          <a:prstGeom prst="roundRect">
            <a:avLst>
              <a:gd name="adj" fmla="val 6000"/>
            </a:avLst>
          </a:prstGeom>
          <a:solidFill>
            <a:srgbClr val="FFFFFF"/>
          </a:solidFill>
          <a:ln w="1905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249716" y="3980688"/>
            <a:ext cx="3119018" cy="320040"/>
          </a:xfrm>
          <a:prstGeom prst="rect">
            <a:avLst/>
          </a:prstGeom>
          <a:noFill/>
        </p:spPr>
        <p:txBody>
          <a:bodyPr wrap="square" anchor="t" lIns="0" rIns="0" tIns="0" bIns="0">
            <a:noAutofit/>
          </a:bodyPr>
          <a:lstStyle/>
          <a:p>
            <a:pPr algn="l">
              <a:lnSpc>
                <a:spcPct val="120000"/>
              </a:lnSpc>
            </a:pPr>
            <a:r>
              <a:rPr sz="1300" b="1" lang="ja-JP" altLang="en-US">
                <a:solidFill>
                  <a:srgbClr val="E5383B"/>
                </a:solidFill>
                <a:latin typeface="BIZ UDGothic"/>
                <a:ea typeface="BIZ UDGothic"/>
                <a:cs typeface="BIZ UDGothic"/>
              </a:rPr>
              <a:t>困ったときの窓口</a:t>
            </a:r>
          </a:p>
        </p:txBody>
      </p:sp>
      <p:sp>
        <p:nvSpPr>
          <p:cNvPr id="28" name="TextBox 27"/>
          <p:cNvSpPr txBox="1"/>
          <p:nvPr/>
        </p:nvSpPr>
        <p:spPr>
          <a:xfrm>
            <a:off x="8249716" y="4328160"/>
            <a:ext cx="3119018" cy="1554480"/>
          </a:xfrm>
          <a:prstGeom prst="rect">
            <a:avLst/>
          </a:prstGeom>
          <a:noFill/>
        </p:spPr>
        <p:txBody>
          <a:bodyPr wrap="square" anchor="t" lIns="0" rIns="0" tIns="0" bIns="0">
            <a:noAutofit/>
          </a:bodyPr>
          <a:lstStyle/>
          <a:p>
            <a:pPr algn="l">
              <a:lnSpc>
                <a:spcPct val="115000"/>
              </a:lnSpc>
              <a:spcAft>
                <a:spcPts val="300"/>
              </a:spcAft>
            </a:pPr>
            <a:r>
              <a:rPr sz="1300" b="0" lang="ja-JP" altLang="en-US">
                <a:solidFill>
                  <a:srgbClr val="111111"/>
                </a:solidFill>
                <a:latin typeface="BIZ UDGothic"/>
                <a:ea typeface="BIZ UDGothic"/>
                <a:cs typeface="BIZ UDGothic"/>
              </a:rPr>
              <a:t>警察相談電話　#9110</a:t>
            </a:r>
            <a:br/>
            <a:r>
              <a:rPr sz="1300" b="0" lang="ja-JP" altLang="en-US">
                <a:solidFill>
                  <a:srgbClr val="111111"/>
                </a:solidFill>
                <a:latin typeface="BIZ UDGothic"/>
                <a:ea typeface="BIZ UDGothic"/>
                <a:cs typeface="BIZ UDGothic"/>
              </a:rPr>
              <a:t>（「#」を押して 9110）</a:t>
            </a:r>
          </a:p>
          <a:p>
            <a:pPr algn="l">
              <a:lnSpc>
                <a:spcPct val="115000"/>
              </a:lnSpc>
              <a:spcAft>
                <a:spcPts val="300"/>
              </a:spcAft>
            </a:pPr>
            <a:r>
              <a:rPr sz="1300" b="0" lang="ja-JP" altLang="en-US">
                <a:solidFill>
                  <a:srgbClr val="111111"/>
                </a:solidFill>
                <a:latin typeface="BIZ UDGothic"/>
                <a:ea typeface="BIZ UDGothic"/>
                <a:cs typeface="BIZ UDGothic"/>
              </a:rPr>
              <a:t>24 時間子供 SOS ダイヤル</a:t>
            </a:r>
            <a:br/>
            <a:r>
              <a:rPr sz="1300" b="0" lang="ja-JP" altLang="en-US">
                <a:solidFill>
                  <a:srgbClr val="111111"/>
                </a:solidFill>
                <a:latin typeface="BIZ UDGothic"/>
                <a:ea typeface="BIZ UDGothic"/>
                <a:cs typeface="BIZ UDGothic"/>
              </a:rPr>
              <a:t>0120-0-78310</a:t>
            </a:r>
          </a:p>
          <a:p>
            <a:pPr algn="l">
              <a:lnSpc>
                <a:spcPct val="115000"/>
              </a:lnSpc>
              <a:spcAft>
                <a:spcPts val="300"/>
              </a:spcAft>
            </a:pPr>
            <a:r>
              <a:rPr sz="1300" b="0" lang="ja-JP" altLang="en-US">
                <a:solidFill>
                  <a:srgbClr val="111111"/>
                </a:solidFill>
                <a:latin typeface="BIZ UDGothic"/>
                <a:ea typeface="BIZ UDGothic"/>
                <a:cs typeface="BIZ UDGothic"/>
              </a:rPr>
              <a:t>チャイルドライン（18 歳まで）</a:t>
            </a:r>
            <a:br/>
            <a:r>
              <a:rPr sz="1300" b="0" lang="ja-JP" altLang="en-US">
                <a:solidFill>
                  <a:srgbClr val="111111"/>
                </a:solidFill>
                <a:latin typeface="BIZ UDGothic"/>
                <a:ea typeface="BIZ UDGothic"/>
                <a:cs typeface="BIZ UDGothic"/>
              </a:rPr>
              <a:t>0120-99-7777　16〜21 時</a:t>
            </a:r>
          </a:p>
        </p:txBody>
      </p:sp>
      <p:sp>
        <p:nvSpPr>
          <p:cNvPr id="29" name="TextBox 28"/>
          <p:cNvSpPr txBox="1"/>
          <p:nvPr/>
        </p:nvSpPr>
        <p:spPr>
          <a:xfrm>
            <a:off x="640080" y="6053328"/>
            <a:ext cx="10911535" cy="365760"/>
          </a:xfrm>
          <a:prstGeom prst="rect">
            <a:avLst/>
          </a:prstGeom>
          <a:noFill/>
        </p:spPr>
        <p:txBody>
          <a:bodyPr wrap="square" anchor="t" lIns="0" rIns="0" tIns="0" bIns="0">
            <a:noAutofit/>
          </a:bodyPr>
          <a:lstStyle/>
          <a:p>
            <a:pPr algn="l">
              <a:lnSpc>
                <a:spcPct val="120000"/>
              </a:lnSpc>
            </a:pPr>
            <a:r>
              <a:rPr sz="1400" b="0" lang="ja-JP" altLang="en-US">
                <a:solidFill>
                  <a:srgbClr val="6B6B6B"/>
                </a:solidFill>
                <a:latin typeface="BIZ UDGothic"/>
                <a:ea typeface="BIZ UDGothic"/>
                <a:cs typeface="BIZ UDGothic"/>
              </a:rPr>
              <a:t>お子さんが AI をまだ使っていなければ、それで大丈夫。小学生なら、「まず、軽く」か「合言葉」だけで十分です。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「うちではこう決めた」を、持ち寄る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私たちも、1 年生</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15</a:t>
            </a:r>
          </a:p>
        </p:txBody>
      </p:sp>
      <p:pic>
        <p:nvPicPr>
          <p:cNvPr id="5" name="i8.jpg" descr="i8.jpg"/>
          <p:cNvPicPr>
            <a:picLocks noChangeAspect="1"/>
          </p:cNvPicPr>
          <p:nvPr/>
        </p:nvPicPr>
        <p:blipFill>
          <a:blip r:embed="rId3"/>
          <a:stretch>
            <a:fillRect/>
          </a:stretch>
        </p:blipFill>
        <p:spPr>
          <a:xfrm>
            <a:off x="7345375" y="1767839"/>
            <a:ext cx="4206240" cy="4206240"/>
          </a:xfrm>
          <a:prstGeom prst="rect">
            <a:avLst/>
          </a:prstGeom>
        </p:spPr>
      </p:pic>
      <p:sp>
        <p:nvSpPr>
          <p:cNvPr id="6" name="TextBox 5"/>
          <p:cNvSpPr txBox="1"/>
          <p:nvPr/>
        </p:nvSpPr>
        <p:spPr>
          <a:xfrm>
            <a:off x="640080" y="1859280"/>
            <a:ext cx="6309360" cy="3108960"/>
          </a:xfrm>
          <a:prstGeom prst="rect">
            <a:avLst/>
          </a:prstGeom>
          <a:noFill/>
        </p:spPr>
        <p:txBody>
          <a:bodyPr wrap="square" anchor="t" lIns="0" rIns="0" tIns="0" bIns="0">
            <a:noAutofit/>
          </a:bodyPr>
          <a:lstStyle/>
          <a:p>
            <a:pPr algn="l">
              <a:lnSpc>
                <a:spcPct val="140000"/>
              </a:lnSpc>
              <a:spcAft>
                <a:spcPts val="1400"/>
              </a:spcAft>
            </a:pPr>
            <a:r>
              <a:rPr sz="1900" b="0" lang="ja-JP" altLang="en-US">
                <a:solidFill>
                  <a:srgbClr val="111111"/>
                </a:solidFill>
                <a:latin typeface="BIZ UDGothic"/>
                <a:ea typeface="BIZ UDGothic"/>
                <a:cs typeface="BIZ UDGothic"/>
              </a:rPr>
              <a:t>私たちも、生成 AI 時代の 1 年生です。</a:t>
            </a:r>
          </a:p>
          <a:p>
            <a:pPr algn="l">
              <a:lnSpc>
                <a:spcPct val="140000"/>
              </a:lnSpc>
              <a:spcAft>
                <a:spcPts val="1400"/>
              </a:spcAft>
            </a:pPr>
            <a:r>
              <a:rPr sz="1900" b="0" lang="ja-JP" altLang="en-US">
                <a:solidFill>
                  <a:srgbClr val="111111"/>
                </a:solidFill>
                <a:latin typeface="BIZ UDGothic"/>
                <a:ea typeface="BIZ UDGothic"/>
                <a:cs typeface="BIZ UDGothic"/>
              </a:rPr>
              <a:t>どの家も、いま決めている途中。試して決まったこと、うまくいかなかったことを、持ち寄って分け合えたら、次の人の役に立ちます。</a:t>
            </a:r>
          </a:p>
          <a:p>
            <a:pPr algn="l">
              <a:lnSpc>
                <a:spcPct val="140000"/>
              </a:lnSpc>
              <a:spcAft>
                <a:spcPts val="1400"/>
              </a:spcAft>
            </a:pPr>
            <a:r>
              <a:rPr sz="1900" b="0" lang="ja-JP" altLang="en-US">
                <a:solidFill>
                  <a:srgbClr val="111111"/>
                </a:solidFill>
                <a:latin typeface="BIZ UDGothic"/>
                <a:ea typeface="BIZ UDGothic"/>
                <a:cs typeface="BIZ UDGothic"/>
              </a:rPr>
              <a:t>個人が分かること（名前・学校・近くの町）は、書かないでください。</a:t>
            </a:r>
          </a:p>
        </p:txBody>
      </p:sp>
      <p:sp>
        <p:nvSpPr>
          <p:cNvPr id="7" name="Rounded Rectangle 6"/>
          <p:cNvSpPr/>
          <p:nvPr/>
        </p:nvSpPr>
        <p:spPr>
          <a:xfrm>
            <a:off x="640080" y="5288280"/>
            <a:ext cx="6400800" cy="868680"/>
          </a:xfrm>
          <a:prstGeom prst="roundRect">
            <a:avLst>
              <a:gd name="adj" fmla="val 12000"/>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noAutofit/>
          </a:bodyPr>
          <a:lstStyle/>
          <a:p>
            <a:pPr algn="l">
              <a:lnSpc>
                <a:spcPct val="125000"/>
              </a:lnSpc>
            </a:pPr>
            <a:r>
              <a:rPr sz="1600" b="1" lang="ja-JP" altLang="en-US">
                <a:solidFill>
                  <a:srgbClr val="111111"/>
                </a:solidFill>
                <a:latin typeface="BIZ UDGothic"/>
                <a:ea typeface="BIZ UDGothic"/>
                <a:cs typeface="BIZ UDGothic"/>
              </a:rPr>
              <a:t>Data is CITY Media　特集「みんな、生成 AI 時代の 1 年生」</a:t>
            </a:r>
          </a:p>
          <a:p>
            <a:pPr algn="l">
              <a:lnSpc>
                <a:spcPct val="125000"/>
              </a:lnSpc>
            </a:pPr>
            <a:r>
              <a:rPr sz="1400" b="0" lang="ja-JP" altLang="en-US">
                <a:solidFill>
                  <a:srgbClr val="6B6B6B"/>
                </a:solidFill>
                <a:latin typeface="BIZ UDGothic"/>
                <a:ea typeface="BIZ UDGothic"/>
                <a:cs typeface="BIZ UDGothic"/>
              </a:rPr>
              <a:t>teleport.jp/dataiscity/first-graders/　のページにある「持ち寄る場所」（目安箱）へ</a:t>
            </a:r>
          </a:p>
        </p:txBody>
      </p:sp>
      <p:sp>
        <p:nvSpPr>
          <p:cNvPr id="8" name="source"/>
          <p:cNvSpPr txBox="1"/>
          <p:nvPr/>
        </p:nvSpPr>
        <p:spPr>
          <a:xfrm>
            <a:off x="640080" y="5961888"/>
            <a:ext cx="9814255" cy="658368"/>
          </a:xfrm>
          <a:prstGeom prst="rect">
            <a:avLst/>
          </a:prstGeom>
          <a:noFill/>
        </p:spPr>
        <p:txBody>
          <a:bodyPr wrap="square" anchor="b" lIns="0" rIns="0" tIns="0" bIns="0">
            <a:noAutofit/>
          </a:bodyPr>
          <a:lstStyle/>
          <a:p>
            <a:pPr algn="l">
              <a:lnSpc>
                <a:spcPct val="110000"/>
              </a:lnSpc>
            </a:pPr>
            <a:r>
              <a:rPr sz="1100" b="0" lang="ja-JP" altLang="en-US">
                <a:solidFill>
                  <a:srgbClr val="6B6B6B"/>
                </a:solidFill>
                <a:latin typeface="BIZ UDGothic"/>
                <a:ea typeface="BIZ UDGothic"/>
                <a:cs typeface="BIZ UDGothic"/>
              </a:rPr>
              <a:t>この回で寄せられたものは、次の回の材料にします（個人が分かることは、公開の前に AI と編集部で確かめます）</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111111"/>
                </a:solidFill>
                <a:latin typeface="BIZ UDGothic"/>
                <a:ea typeface="BIZ UDGothic"/>
                <a:cs typeface="BIZ UDGothic"/>
              </a:rPr>
              <a:t>出典と、使ってよい決まり</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E5383B"/>
                </a:solidFill>
                <a:latin typeface="BIZ UDGothic"/>
                <a:ea typeface="BIZ UDGothic"/>
                <a:cs typeface="BIZ UDGothic"/>
              </a:rPr>
              <a:t>確認日：2026 年 10 月 30 日</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6B6B6B"/>
                </a:solidFill>
                <a:latin typeface="BIZ UDGothic"/>
                <a:ea typeface="BIZ UDGothic"/>
                <a:cs typeface="BIZ UDGothic"/>
              </a:rPr>
              <a:t>16</a:t>
            </a:r>
          </a:p>
        </p:txBody>
      </p:sp>
      <p:sp>
        <p:nvSpPr>
          <p:cNvPr id="5" name="TextBox 4"/>
          <p:cNvSpPr txBox="1"/>
          <p:nvPr/>
        </p:nvSpPr>
        <p:spPr>
          <a:xfrm>
            <a:off x="640080" y="1722120"/>
            <a:ext cx="5349240" cy="3566160"/>
          </a:xfrm>
          <a:prstGeom prst="rect">
            <a:avLst/>
          </a:prstGeom>
          <a:noFill/>
        </p:spPr>
        <p:txBody>
          <a:bodyPr wrap="square" anchor="t" lIns="0" rIns="0" tIns="0" bIns="0">
            <a:noAutofit/>
          </a:bodyPr>
          <a:lstStyle/>
          <a:p>
            <a:pPr algn="l">
              <a:lnSpc>
                <a:spcPct val="120000"/>
              </a:lnSpc>
              <a:spcAft>
                <a:spcPts val="400"/>
              </a:spcAft>
            </a:pPr>
            <a:r>
              <a:rPr sz="1100" b="0" lang="ja-JP" altLang="en-US">
                <a:solidFill>
                  <a:srgbClr val="111111"/>
                </a:solidFill>
                <a:latin typeface="BIZ UDGothic"/>
                <a:ea typeface="BIZ UDGothic"/>
                <a:cs typeface="BIZ UDGothic"/>
              </a:rPr>
              <a:t>1　総務省『令和8年版 情報通信白書』第Ⅰ部第1章 図表Ⅰ-1-1-7（2026年7月公表）soumu.go.jp</a:t>
            </a:r>
          </a:p>
          <a:p>
            <a:pPr algn="l">
              <a:lnSpc>
                <a:spcPct val="120000"/>
              </a:lnSpc>
              <a:spcAft>
                <a:spcPts val="400"/>
              </a:spcAft>
            </a:pPr>
            <a:r>
              <a:rPr sz="1100" b="0" lang="ja-JP" altLang="en-US">
                <a:solidFill>
                  <a:srgbClr val="111111"/>
                </a:solidFill>
                <a:latin typeface="BIZ UDGothic"/>
                <a:ea typeface="BIZ UDGothic"/>
                <a:cs typeface="BIZ UDGothic"/>
              </a:rPr>
              <a:t>2　SHIFT AI「夏休みの子どものAI利用に関する保護者アンケート調査」（2026年7月）</a:t>
            </a:r>
          </a:p>
          <a:p>
            <a:pPr algn="l">
              <a:lnSpc>
                <a:spcPct val="120000"/>
              </a:lnSpc>
              <a:spcAft>
                <a:spcPts val="400"/>
              </a:spcAft>
            </a:pPr>
            <a:r>
              <a:rPr sz="1100" b="0" lang="ja-JP" altLang="en-US">
                <a:solidFill>
                  <a:srgbClr val="111111"/>
                </a:solidFill>
                <a:latin typeface="BIZ UDGothic"/>
                <a:ea typeface="BIZ UDGothic"/>
                <a:cs typeface="BIZ UDGothic"/>
              </a:rPr>
              <a:t>3　文部科学省『初等中等教育段階における生成AIの利活用に関するガイドライン（Ver. 2.0）』（2024-12-26）p.19〜20</a:t>
            </a:r>
          </a:p>
          <a:p>
            <a:pPr algn="l">
              <a:lnSpc>
                <a:spcPct val="120000"/>
              </a:lnSpc>
              <a:spcAft>
                <a:spcPts val="400"/>
              </a:spcAft>
            </a:pPr>
            <a:r>
              <a:rPr sz="1100" b="0" lang="ja-JP" altLang="en-US">
                <a:solidFill>
                  <a:srgbClr val="111111"/>
                </a:solidFill>
                <a:latin typeface="BIZ UDGothic"/>
                <a:ea typeface="BIZ UDGothic"/>
                <a:cs typeface="BIZ UDGothic"/>
              </a:rPr>
              <a:t>4　OpenAI 利用規約／Google Gemini ヘルプ（support.google.com/gemini/answer/16109150）／Anthropic 消費者向け利用規約 第2条</a:t>
            </a:r>
          </a:p>
          <a:p>
            <a:pPr algn="l">
              <a:lnSpc>
                <a:spcPct val="120000"/>
              </a:lnSpc>
              <a:spcAft>
                <a:spcPts val="400"/>
              </a:spcAft>
            </a:pPr>
            <a:r>
              <a:rPr sz="1100" b="0" lang="ja-JP" altLang="en-US">
                <a:solidFill>
                  <a:srgbClr val="111111"/>
                </a:solidFill>
                <a:latin typeface="BIZ UDGothic"/>
                <a:ea typeface="BIZ UDGothic"/>
                <a:cs typeface="BIZ UDGothic"/>
              </a:rPr>
              <a:t>5　CNN「Arup revealed as $25 million deepfake scam victim」（2024-05-16）</a:t>
            </a:r>
          </a:p>
        </p:txBody>
      </p:sp>
      <p:sp>
        <p:nvSpPr>
          <p:cNvPr id="6" name="TextBox 5"/>
          <p:cNvSpPr txBox="1"/>
          <p:nvPr/>
        </p:nvSpPr>
        <p:spPr>
          <a:xfrm>
            <a:off x="6172200" y="1722120"/>
            <a:ext cx="5349240" cy="3566160"/>
          </a:xfrm>
          <a:prstGeom prst="rect">
            <a:avLst/>
          </a:prstGeom>
          <a:noFill/>
        </p:spPr>
        <p:txBody>
          <a:bodyPr wrap="square" anchor="t" lIns="0" rIns="0" tIns="0" bIns="0">
            <a:noAutofit/>
          </a:bodyPr>
          <a:lstStyle/>
          <a:p>
            <a:pPr algn="l">
              <a:lnSpc>
                <a:spcPct val="120000"/>
              </a:lnSpc>
              <a:spcAft>
                <a:spcPts val="400"/>
              </a:spcAft>
            </a:pPr>
            <a:r>
              <a:rPr sz="1100" b="0" lang="ja-JP" altLang="en-US">
                <a:solidFill>
                  <a:srgbClr val="111111"/>
                </a:solidFill>
                <a:latin typeface="BIZ UDGothic"/>
                <a:ea typeface="BIZ UDGothic"/>
                <a:cs typeface="BIZ UDGothic"/>
              </a:rPr>
              <a:t>6　FBI IC3 PSA I-120324-PSA「Criminals Use Generative AI to Facilitate Financial Fraud」（2024-12-03）</a:t>
            </a:r>
          </a:p>
          <a:p>
            <a:pPr algn="l">
              <a:lnSpc>
                <a:spcPct val="120000"/>
              </a:lnSpc>
              <a:spcAft>
                <a:spcPts val="400"/>
              </a:spcAft>
            </a:pPr>
            <a:r>
              <a:rPr sz="1100" b="0" lang="ja-JP" altLang="en-US">
                <a:solidFill>
                  <a:srgbClr val="111111"/>
                </a:solidFill>
                <a:latin typeface="BIZ UDGothic"/>
                <a:ea typeface="BIZ UDGothic"/>
                <a:cs typeface="BIZ UDGothic"/>
              </a:rPr>
              <a:t>7　Nightingale &amp; Farid, PNAS 119(8), 2022「AI-synthesized faces are indistinguishable from real faces and more trustworthy」</a:t>
            </a:r>
          </a:p>
          <a:p>
            <a:pPr algn="l">
              <a:lnSpc>
                <a:spcPct val="120000"/>
              </a:lnSpc>
              <a:spcAft>
                <a:spcPts val="400"/>
              </a:spcAft>
            </a:pPr>
            <a:r>
              <a:rPr sz="1100" b="0" lang="ja-JP" altLang="en-US">
                <a:solidFill>
                  <a:srgbClr val="111111"/>
                </a:solidFill>
                <a:latin typeface="BIZ UDGothic"/>
                <a:ea typeface="BIZ UDGothic"/>
                <a:cs typeface="BIZ UDGothic"/>
              </a:rPr>
              <a:t>8　警察庁の発表（共同通信、熊本日日新聞 2026-08-03）／読売新聞（2025-09-01、Asia News Network 英語版）</a:t>
            </a:r>
          </a:p>
          <a:p>
            <a:pPr algn="l">
              <a:lnSpc>
                <a:spcPct val="120000"/>
              </a:lnSpc>
              <a:spcAft>
                <a:spcPts val="400"/>
              </a:spcAft>
            </a:pPr>
            <a:r>
              <a:rPr sz="1100" b="0" lang="ja-JP" altLang="en-US">
                <a:solidFill>
                  <a:srgbClr val="111111"/>
                </a:solidFill>
                <a:latin typeface="BIZ UDGothic"/>
                <a:ea typeface="BIZ UDGothic"/>
                <a:cs typeface="BIZ UDGothic"/>
              </a:rPr>
              <a:t>9　鳥取県「青少年健全育成条例」改正（2025-04-01 施行）pref.tottori.lg.jp</a:t>
            </a:r>
          </a:p>
          <a:p>
            <a:pPr algn="l">
              <a:lnSpc>
                <a:spcPct val="120000"/>
              </a:lnSpc>
              <a:spcAft>
                <a:spcPts val="400"/>
              </a:spcAft>
            </a:pPr>
            <a:r>
              <a:rPr sz="1100" b="0" lang="ja-JP" altLang="en-US">
                <a:solidFill>
                  <a:srgbClr val="111111"/>
                </a:solidFill>
                <a:latin typeface="BIZ UDGothic"/>
                <a:ea typeface="BIZ UDGothic"/>
                <a:cs typeface="BIZ UDGothic"/>
              </a:rPr>
              <a:t>10　Common Sense Media「Talk, Trust, and Trade-offs」（2025年7月）</a:t>
            </a:r>
          </a:p>
          <a:p>
            <a:pPr algn="l">
              <a:lnSpc>
                <a:spcPct val="120000"/>
              </a:lnSpc>
              <a:spcAft>
                <a:spcPts val="400"/>
              </a:spcAft>
            </a:pPr>
            <a:r>
              <a:rPr sz="1100" b="0" lang="ja-JP" altLang="en-US">
                <a:solidFill>
                  <a:srgbClr val="111111"/>
                </a:solidFill>
                <a:latin typeface="BIZ UDGothic"/>
                <a:ea typeface="BIZ UDGothic"/>
                <a:cs typeface="BIZ UDGothic"/>
              </a:rPr>
              <a:t>11　チャイルドライン（NPO 法人チャイルドライン支援センター）／24 時間子供 SOS ダイヤル（文部科学省）／警察相談専用電話 #9110（警察庁）</a:t>
            </a:r>
          </a:p>
        </p:txBody>
      </p:sp>
      <p:sp>
        <p:nvSpPr>
          <p:cNvPr id="7" name="TextBox 6"/>
          <p:cNvSpPr txBox="1"/>
          <p:nvPr/>
        </p:nvSpPr>
        <p:spPr>
          <a:xfrm>
            <a:off x="640080" y="4754880"/>
            <a:ext cx="10911535" cy="731520"/>
          </a:xfrm>
          <a:prstGeom prst="rect">
            <a:avLst/>
          </a:prstGeom>
          <a:noFill/>
        </p:spPr>
        <p:txBody>
          <a:bodyPr wrap="square" anchor="t" lIns="0" rIns="0" tIns="0" bIns="0">
            <a:noAutofit/>
          </a:bodyPr>
          <a:lstStyle/>
          <a:p>
            <a:pPr algn="l">
              <a:lnSpc>
                <a:spcPct val="130000"/>
              </a:lnSpc>
            </a:pPr>
            <a:r>
              <a:rPr sz="1200" b="0" lang="ja-JP" altLang="en-US">
                <a:solidFill>
                  <a:srgbClr val="6B6B6B"/>
                </a:solidFill>
                <a:latin typeface="BIZ UDGothic"/>
                <a:ea typeface="BIZ UDGothic"/>
                <a:cs typeface="BIZ UDGothic"/>
              </a:rPr>
              <a:t>出典を書けば、直して配ってよい（商用も可）。学校名や会の名前を入れる、枚数を減らす、自分の言葉に直す、どれも自由です。</a:t>
            </a:r>
          </a:p>
          <a:p>
            <a:pPr algn="l">
              <a:lnSpc>
                <a:spcPct val="130000"/>
              </a:lnSpc>
            </a:pPr>
            <a:r>
              <a:rPr sz="1200" b="0" lang="ja-JP" altLang="en-US">
                <a:solidFill>
                  <a:srgbClr val="6B6B6B"/>
                </a:solidFill>
                <a:latin typeface="BIZ UDGothic"/>
                <a:ea typeface="BIZ UDGothic"/>
                <a:cs typeface="BIZ UDGothic"/>
              </a:rPr>
              <a:t>イラストは GPT Images（OpenAI）で生成しています。人物は実在しません。</a:t>
            </a:r>
          </a:p>
        </p:txBody>
      </p:sp>
      <p:pic>
        <p:nvPicPr>
          <p:cNvPr id="8" name="CC BY" descr="cc-by-88x31.png"/>
          <p:cNvPicPr>
            <a:picLocks noChangeAspect="1"/>
          </p:cNvPicPr>
          <p:nvPr/>
        </p:nvPicPr>
        <p:blipFill>
          <a:blip r:embed="rId3"/>
          <a:stretch>
            <a:fillRect/>
          </a:stretch>
        </p:blipFill>
        <p:spPr>
          <a:xfrm>
            <a:off x="640080" y="5486400"/>
            <a:ext cx="1005840" cy="351919"/>
          </a:xfrm>
          <a:prstGeom prst="rect">
            <a:avLst/>
          </a:prstGeom>
        </p:spPr>
      </p:pic>
      <p:sp>
        <p:nvSpPr>
          <p:cNvPr id="9" name="license"/>
          <p:cNvSpPr txBox="1"/>
          <p:nvPr/>
        </p:nvSpPr>
        <p:spPr>
          <a:xfrm>
            <a:off x="1828800" y="5468112"/>
            <a:ext cx="9722815" cy="502920"/>
          </a:xfrm>
          <a:prstGeom prst="rect">
            <a:avLst/>
          </a:prstGeom>
          <a:noFill/>
        </p:spPr>
        <p:txBody>
          <a:bodyPr wrap="square" anchor="ctr" lIns="0" rIns="0" tIns="0" bIns="0">
            <a:noAutofit/>
          </a:bodyPr>
          <a:lstStyle/>
          <a:p>
            <a:pPr algn="l">
              <a:lnSpc>
                <a:spcPct val="115000"/>
              </a:lnSpc>
            </a:pPr>
            <a:r>
              <a:rPr sz="1200" b="0" lang="ja-JP" altLang="en-US">
                <a:solidFill>
                  <a:srgbClr val="6B6B6B"/>
                </a:solidFill>
                <a:latin typeface="BIZ UDGothic"/>
                <a:ea typeface="BIZ UDGothic"/>
                <a:cs typeface="BIZ UDGothic"/>
              </a:rPr>
              <a:t>この作品は クリエイティブ・コモンズ 表示 4.0 国際 ライセンスで提供されています。</a:t>
            </a:r>
            <a:br/>
            <a:r>
              <a:rPr sz="1200" b="0" lang="ja-JP" altLang="en-US">
                <a:solidFill>
                  <a:srgbClr val="6B6B6B"/>
                </a:solidFill>
                <a:latin typeface="BIZ UDGothic"/>
                <a:ea typeface="BIZ UDGothic"/>
                <a:cs typeface="BIZ UDGothic"/>
              </a:rPr>
              <a:t>出典：Data is CITY（teleport.jp/dataiscity/）</a:t>
            </a:r>
          </a:p>
          <a:p>
            <a:pPr algn="l">
              <a:lnSpc>
                <a:spcPct val="115000"/>
              </a:lnSpc>
            </a:pPr>
            <a:r>
              <a:rPr sz="1200" b="0" lang="ja-JP" altLang="en-US">
                <a:solidFill>
                  <a:srgbClr val="6B6B6B"/>
                </a:solidFill>
                <a:latin typeface="BIZ UDGothic"/>
                <a:ea typeface="BIZ UDGothic"/>
                <a:cs typeface="BIZ UDGothic"/>
                <a:hlinkClick r:id="rId4"/>
              </a:rPr>
              <a:t>https://creativecommons.org/licenses/by/4.0/deed.ja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BIZ UDGothic"/>
        <a:ea typeface="BIZ UDGothic"/>
        <a:cs typeface=""/>
        <a:font script="Jpan" typeface="BIZ UDGothic"/>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IZ UDGothic"/>
        <a:ea typeface="BIZ UDGothic"/>
        <a:cs typeface=""/>
        <a:font script="Jpan" typeface="BIZ UDGothic"/>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うちの子と、生成 AI の話をしてみる夜</dc:title>
  <dc:subject>保護者向け。宿題・詐欺・写真の加工・話し相手としての AI</dc:subject>
  <dc:creator>Data is CITY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ja-JP</dc:language>
</cp:coreProperties>
</file>